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20"/>
  </p:notesMasterIdLst>
  <p:sldIdLst>
    <p:sldId id="381" r:id="rId4"/>
    <p:sldId id="346" r:id="rId5"/>
    <p:sldId id="372" r:id="rId6"/>
    <p:sldId id="376" r:id="rId7"/>
    <p:sldId id="348" r:id="rId8"/>
    <p:sldId id="344" r:id="rId9"/>
    <p:sldId id="361" r:id="rId10"/>
    <p:sldId id="366" r:id="rId11"/>
    <p:sldId id="349" r:id="rId12"/>
    <p:sldId id="362" r:id="rId13"/>
    <p:sldId id="363" r:id="rId14"/>
    <p:sldId id="364" r:id="rId15"/>
    <p:sldId id="339" r:id="rId16"/>
    <p:sldId id="370" r:id="rId17"/>
    <p:sldId id="367" r:id="rId18"/>
    <p:sldId id="3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/>
    <p:restoredTop sz="80890"/>
  </p:normalViewPr>
  <p:slideViewPr>
    <p:cSldViewPr snapToGrid="0">
      <p:cViewPr varScale="1">
        <p:scale>
          <a:sx n="101" d="100"/>
          <a:sy n="101" d="100"/>
        </p:scale>
        <p:origin x="14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BA120-D9A9-2C4F-B8CF-29C51C572CC8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51BFB-C41C-004B-B35B-726EAB3FF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7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1DE46-075E-772F-F383-20B40C35E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3D7BE-FC5D-7D07-0B9E-724148875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C641BA-59DA-A48C-6F8B-74DFD01A9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7A477-B35D-0B86-8A9E-CE305040B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845C6-4939-B24C-AB2B-F36975258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353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3229D-7D90-4B34-AEFB-6704F0243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EE89FC-E2BC-BEE5-4EED-3B347F67C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0939E-E81F-504E-C7BA-FEFECB889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420B8-15E5-780F-0ADB-883316411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845C6-4939-B24C-AB2B-F36975258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045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8BF68-7D0A-F3E1-FC87-F9751E808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781DB4-75EC-6912-9D02-87D8D23FB5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34A60-2ABF-D717-D092-7C103178E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53A0F-5185-ADF4-1768-F7A1EF8ED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845C6-4939-B24C-AB2B-F36975258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466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9719B-A526-C045-A160-A833D68864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31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0e77bf8c_6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0" name="Google Shape;90;g35f0e77bf8c_6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3B1C-53B2-7688-DB30-89D14B73A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9F822-1C87-25BF-2FCC-9E3C873092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E7E131-A41E-1325-FEB8-8299D9EE9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3FB65-CB07-22DF-1E3A-1A150BA0C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845C6-4939-B24C-AB2B-F36975258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065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9719B-A526-C045-A160-A833D68864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872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9719B-A526-C045-A160-A833D68864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28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9719B-A526-C045-A160-A833D68864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10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9719B-A526-C045-A160-A833D68864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30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E9D2E-328D-F0BE-BB57-4518870D9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BDA959-5E02-9271-3872-F4DECFED6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E8E743-9C3F-9990-8933-0FD1136D5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E372D-36EA-45E1-F510-08F447199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9719B-A526-C045-A160-A833D68864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96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9719B-A526-C045-A160-A833D68864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20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9719B-A526-C045-A160-A833D68864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213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3229D-7D90-4B34-AEFB-6704F0243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EE89FC-E2BC-BEE5-4EED-3B347F67C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0939E-E81F-504E-C7BA-FEFECB889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420B8-15E5-780F-0ADB-883316411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845C6-4939-B24C-AB2B-F36975258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30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9719B-A526-C045-A160-A833D68864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64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39719B-A526-C045-A160-A833D68864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32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2FDF-C6AB-2643-C3B7-FC660E06A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19777-A868-CCF4-7F08-814494982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DFEDA-B5B2-58D4-1F26-AA933BEB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346B4-949D-4F86-FDDE-ED33F890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4ED05-69A4-FF70-FA13-32C438EB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3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234D-5C64-9069-96C4-98CC3390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BAAD4-B29A-C8AE-570B-C6C344919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537D7-6B57-6552-9C36-A02AB542D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DFB1F-82A9-694E-C49A-AAE832532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CC007-FC16-C4AA-44B5-896E40D0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22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50860-CF3D-94C1-2B72-28B2A253E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A38EC5-80E8-D27C-C183-61EACE62D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C5C0B-9B4C-4076-650A-3817469D4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67A6B-9D15-92E9-7E7D-9E6F478A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464A8-9B09-9FFF-1F91-DEF3E92D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1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4666-36F4-A8DE-EDD8-645D5EDD7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09695F-CE59-F1D8-7952-3E49EE089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84FC2-3D81-EF75-1825-DB18A7E38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4E42F-97AB-1AE3-B199-9EFF9CD1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723BB-2A45-68EB-DE1C-0A0FD5A9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18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C4F0A-40A6-E8D2-6022-B41960BA0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8D041-900D-1756-3E1C-BBC6850CE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BC456-5176-8A70-BD2F-4ECB6CA5F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93261-D0E3-1350-C064-F60D8685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3C399-1FAE-2067-5E71-B329C1B5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86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5C272-A1E0-660F-0C76-97E68A67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C0D35-0529-8F3C-3F73-93FA5C071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38024-03C7-2604-2628-8C88EA2E5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D1AC6-CE44-AD41-E640-FFA1D884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C479E-C487-CCF0-38AA-281033D91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50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EDA8E-A550-6105-1BF1-6C97B20A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27FED-C61B-AA42-9EDA-A0985687E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9D2AF-B1E7-F554-3341-7EB93FD7E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7EF1E-6694-EC4D-B153-00D3F67E8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57E77-48CD-9ED8-EF36-F638D8B9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A2166-7611-E07B-5129-3AF7BE21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69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1AEBD-3F1E-4E6B-D130-6B1B099C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0431B-431C-A6DF-9F18-C973B9D18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C6DB7-1FE9-67DE-160D-42249F1EE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942221-29F3-D587-0878-D8A312769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4FD3FE-2D7B-C9C9-6A59-3488F7A8F7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01B586-A106-2A46-D9C2-A26A26BE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15C7D0-29F1-2602-0FAB-EF4E24E0D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84EDBD-6207-0C19-88F0-C46DD9D9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76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41FA-3522-D09F-1E98-F6750A963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32037-591C-259D-B877-3CDA3D90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693C8-72E8-E9DE-597E-F87FEC6F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4772A-5BFE-9F47-0C05-1122C4CE7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93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51AA7F-1461-7BF5-822C-E3CF3227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E2BE5-E369-E79E-8B7A-3344BB1D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0FDF2-BF0E-B956-E5B5-0584FA59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82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1BA0F-E1B2-03FA-DF85-F8C355F8E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E200E-368D-7F01-6EBE-F51738BF4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29571-0C86-7991-3BB2-ABE72095B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8240B-FF14-0AAD-543E-29FD6DE5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CA18D-C897-1E9A-D3DC-D4943E789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B869B-92E7-6B2E-B34D-76EFF96E0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8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5EE61-3B20-F3CB-932D-7C7FE7D9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530DF-3A00-EDDD-2A4E-312E9AE85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CD558-AABD-7994-90A1-47B54C54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DC1BF-43C5-5727-A894-953CD97BD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BB1BC-A96D-A7EE-8893-215D0994E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56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78A72-2D7A-54AC-C8A3-A8402B60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3E007A-76B2-AE92-FE70-660D343F3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61B37-0F4B-0DEB-677F-84BF1DB6B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D110C-B17E-5197-532F-D39502756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F93E7-21DE-1ABB-BFFC-D1CD3527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44C7B-2644-BD25-0FE5-E6E8FBA9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85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08B86-1A4A-6FBE-9D30-33A4C96AB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852AE6-662C-94D6-F89E-B7215711B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8F98-5DDF-8816-24B1-483368B9E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D8686-5E58-6849-984C-C535BEF22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03D36-3E5C-60BC-B16A-0DBFB1BD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29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2EEE7A-D355-AD5F-441D-E7C193A63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17E15F-1148-E561-6DBA-9E6C85F55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17A25-038E-2E82-E0C5-6F77A70F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94FD4-10AC-2328-F630-2B9B0E8CE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B22D7-EA4D-CB9F-57E2-6F511052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96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4158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196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3738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234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9691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9788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1398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C524-9E4E-220D-5288-77E700B1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D0E2A-5ECF-881F-3B5B-3C371D75C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2A984-F786-FC35-F039-7EC43D411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2FBE7-E887-D267-7211-5D7ACC41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E84EC-65BC-B2DE-4AEA-FF76A61C0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86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6612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2436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0658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4476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6199-5039-AB0A-6A7B-CC75A858A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41819-F4C3-FAC5-9515-03DC12C31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04040-33C5-4FC5-3185-A7818A60B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77013-7423-58A7-7F55-2433B367A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B4534-4F64-7B13-AA3C-3043ACD6C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7CCDD-97FE-370E-5C51-0C776831C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4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AC0D3-4BD0-472B-6FFE-A5817B033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0912D-2AFD-4A03-B3B6-4318E8CA6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C6183-400A-E8F0-8C26-A9C6C3B50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2AB42-598E-E2D7-751A-18B0CD9E8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22AD6-3D40-37D8-7F47-0E41936CE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C1F17-719A-6B63-AF5B-B1782CF2C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1EB065-18CC-27AD-1CDD-12C9E725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6BFD2-1BE1-4C18-4C60-1E79B1F35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8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FFF1F-B86F-B5D5-BB04-30253E6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D7630-460D-453B-8310-CC009A621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692B5-45D9-387E-4BC5-885A968E5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DC046-6BD3-EF55-C1B7-C17BA4C3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8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FD6D59-9F4D-B25C-1600-B777BC2E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C6F2B-AAD6-6BC5-D0C3-BF0D886A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928D7-A04B-D096-B8BD-78F249BED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26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C769D-84C8-0F71-5C20-24A462964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E89F7-90F0-62AB-B225-E30E937FC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A52B8-7690-C914-F7CA-CC8F03944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EDAFF-ABE0-A811-9572-BC2BCE63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E347D-47E8-09FC-9ABC-D7025A60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E3996-457D-E6BF-0FA8-124DE8F6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5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D69A-F025-6489-3B66-08F75E36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B12EA3-CF31-EDC6-0212-0831193A2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F6D03-B7DB-A82A-C37E-1FE0901BF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7F189-AB4A-7A7A-F8E7-3BDD29F7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13293-A936-25C0-AC63-FB571F3A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1CCE3-E208-40D0-71D4-7070C839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0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8A6B4C-4547-2738-DD1B-A29B5E28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FC3FA-37B7-B2D8-B821-96B9521E5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2A605-6C68-C718-072D-D33E0CC25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FD7EC2-7F1A-2F4D-92F6-4EFADF4BFAD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51F23-A556-8478-A342-9BACEA2F2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8B420-F881-5CBE-5622-CF9B91054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780BD6-B149-2F44-93D8-48F766724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9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60018-758B-E239-9117-0A372252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3420E-DF9D-511C-9CEA-F2EB1C6AE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184A3-4FCC-4FF9-FD02-45A7DB41C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BA401C-2C07-3949-BD93-24D129E2D032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2533F-C144-EFBE-A0A6-DAD8B6CA1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ADF38-905B-4880-7A45-46B2D3985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EFA3A7-3880-9241-8716-4D27B38A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3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9326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32.jpe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172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3B5FD-E508-E88D-DDD6-DAB420F81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F86A01-F580-D463-89F3-ADA9191FC2B9}"/>
              </a:ext>
            </a:extLst>
          </p:cNvPr>
          <p:cNvSpPr txBox="1"/>
          <p:nvPr/>
        </p:nvSpPr>
        <p:spPr>
          <a:xfrm>
            <a:off x="1323046" y="225537"/>
            <a:ext cx="9545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Constructive Distortion: Improving MLLMs with Attention-Guided Image Warping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E7BBD-9F30-2110-48CD-20BCBA52A865}"/>
              </a:ext>
            </a:extLst>
          </p:cNvPr>
          <p:cNvSpPr txBox="1"/>
          <p:nvPr/>
        </p:nvSpPr>
        <p:spPr>
          <a:xfrm>
            <a:off x="1450567" y="4714280"/>
            <a:ext cx="89293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500"/>
              </a:spcAft>
              <a:buNone/>
            </a:pPr>
            <a:r>
              <a:rPr lang="en-US" b="1" u="sng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Dwip Dalal¹</a:t>
            </a:r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Gautam Vashishtha², Utkarsh Mishra³, Jeonghwan Kim¹, Madhav Kanda¹, Hyeonjeong Ha¹, </a:t>
            </a:r>
            <a:r>
              <a:rPr lang="en-US" u="sng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Svetlana Lazebnik¹, Heng Ji¹, Unnat Jain⁴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5CA0CE-0E35-2287-4ED9-3A3DCFFD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401"/>
          <a:stretch>
            <a:fillRect/>
          </a:stretch>
        </p:blipFill>
        <p:spPr>
          <a:xfrm>
            <a:off x="2874585" y="1271425"/>
            <a:ext cx="6442830" cy="32279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D70E36-BCE7-D78E-B8B9-C9271C0A0349}"/>
              </a:ext>
            </a:extLst>
          </p:cNvPr>
          <p:cNvSpPr txBox="1"/>
          <p:nvPr/>
        </p:nvSpPr>
        <p:spPr>
          <a:xfrm>
            <a:off x="4412509" y="54686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Published at ICLR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0B88E-B49A-0520-D2C2-A9AB958DE01D}"/>
              </a:ext>
            </a:extLst>
          </p:cNvPr>
          <p:cNvSpPr txBox="1"/>
          <p:nvPr/>
        </p:nvSpPr>
        <p:spPr>
          <a:xfrm>
            <a:off x="2461450" y="5946096"/>
            <a:ext cx="726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solidFill>
                  <a:srgbClr val="666666"/>
                </a:solidFill>
                <a:effectLst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¹University of Illinois Urbana-Champaign, ²Skan AI, ³Texas A&amp;M University, ⁴University of California, Irvine</a:t>
            </a:r>
            <a:endParaRPr lang="en-US" sz="12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61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AD8D7-105B-7D34-569E-EB16D52B5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warp_anim4">
            <a:hlinkClick r:id="" action="ppaction://media"/>
            <a:extLst>
              <a:ext uri="{FF2B5EF4-FFF2-40B4-BE49-F238E27FC236}">
                <a16:creationId xmlns:a16="http://schemas.microsoft.com/office/drawing/2014/main" id="{5847EB30-E09C-C233-AA0A-7646C3044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9756" y="1645777"/>
            <a:ext cx="2101830" cy="2101830"/>
          </a:xfrm>
          <a:prstGeom prst="rect">
            <a:avLst/>
          </a:prstGeom>
        </p:spPr>
      </p:pic>
      <p:pic>
        <p:nvPicPr>
          <p:cNvPr id="201" name="Picture 200" descr="A desk with two computers and a printer&#10;&#10;AI-generated content may be incorrect.">
            <a:extLst>
              <a:ext uri="{FF2B5EF4-FFF2-40B4-BE49-F238E27FC236}">
                <a16:creationId xmlns:a16="http://schemas.microsoft.com/office/drawing/2014/main" id="{C9AF73C2-B59E-BDAE-5246-9ECF6CBAB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979" y="1632223"/>
            <a:ext cx="2115384" cy="21153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3100C9-1F39-2A16-681C-106348862A2B}"/>
              </a:ext>
            </a:extLst>
          </p:cNvPr>
          <p:cNvSpPr txBox="1"/>
          <p:nvPr/>
        </p:nvSpPr>
        <p:spPr>
          <a:xfrm>
            <a:off x="0" y="1248849"/>
            <a:ext cx="4583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"On the right desk, what is to the left of the laptop?"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B0F088-7FE0-F42F-C4A8-5D49544992CE}"/>
              </a:ext>
            </a:extLst>
          </p:cNvPr>
          <p:cNvCxnSpPr>
            <a:cxnSpLocks/>
          </p:cNvCxnSpPr>
          <p:nvPr/>
        </p:nvCxnSpPr>
        <p:spPr>
          <a:xfrm>
            <a:off x="1033110" y="1556626"/>
            <a:ext cx="0" cy="3508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E1C548BA-8F53-2CB7-0619-A038158F9856}"/>
              </a:ext>
            </a:extLst>
          </p:cNvPr>
          <p:cNvSpPr/>
          <p:nvPr/>
        </p:nvSpPr>
        <p:spPr>
          <a:xfrm>
            <a:off x="11023293" y="1850861"/>
            <a:ext cx="655140" cy="860129"/>
          </a:xfrm>
          <a:prstGeom prst="rect">
            <a:avLst/>
          </a:prstGeom>
          <a:noFill/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24C134B-2138-F81B-4150-904EBC9864F0}"/>
              </a:ext>
            </a:extLst>
          </p:cNvPr>
          <p:cNvCxnSpPr>
            <a:cxnSpLocks/>
          </p:cNvCxnSpPr>
          <p:nvPr/>
        </p:nvCxnSpPr>
        <p:spPr>
          <a:xfrm>
            <a:off x="3129616" y="2540798"/>
            <a:ext cx="16725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7F8CB77-86CB-6DA8-7BCC-6475E0B0F31C}"/>
              </a:ext>
            </a:extLst>
          </p:cNvPr>
          <p:cNvSpPr txBox="1"/>
          <p:nvPr/>
        </p:nvSpPr>
        <p:spPr>
          <a:xfrm>
            <a:off x="9078820" y="1147327"/>
            <a:ext cx="2952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Query Specific Region Expanded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0361FB9-FAB5-1E77-CE1C-543647F66CA5}"/>
              </a:ext>
            </a:extLst>
          </p:cNvPr>
          <p:cNvSpPr txBox="1"/>
          <p:nvPr/>
        </p:nvSpPr>
        <p:spPr>
          <a:xfrm>
            <a:off x="3054257" y="5216121"/>
            <a:ext cx="16791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Attention Aggregation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from Language Decoder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4DBE5A8-2174-63FD-B36C-19ED62A3F7E2}"/>
              </a:ext>
            </a:extLst>
          </p:cNvPr>
          <p:cNvCxnSpPr>
            <a:cxnSpLocks/>
          </p:cNvCxnSpPr>
          <p:nvPr/>
        </p:nvCxnSpPr>
        <p:spPr>
          <a:xfrm>
            <a:off x="10899960" y="3747607"/>
            <a:ext cx="0" cy="15577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6C8590B5-3C3D-B87B-6356-8710169CE08B}"/>
              </a:ext>
            </a:extLst>
          </p:cNvPr>
          <p:cNvSpPr txBox="1"/>
          <p:nvPr/>
        </p:nvSpPr>
        <p:spPr>
          <a:xfrm>
            <a:off x="3255761" y="2171466"/>
            <a:ext cx="16791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Image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9B8B2BB-43BF-0198-5C5B-31068F3FAF2E}"/>
              </a:ext>
            </a:extLst>
          </p:cNvPr>
          <p:cNvGrpSpPr/>
          <p:nvPr/>
        </p:nvGrpSpPr>
        <p:grpSpPr>
          <a:xfrm>
            <a:off x="149749" y="3556668"/>
            <a:ext cx="2853376" cy="2995978"/>
            <a:chOff x="149749" y="3556668"/>
            <a:chExt cx="2853376" cy="299597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6A4746E-F695-E5D0-0CE1-29871634CFCF}"/>
                </a:ext>
              </a:extLst>
            </p:cNvPr>
            <p:cNvSpPr/>
            <p:nvPr/>
          </p:nvSpPr>
          <p:spPr>
            <a:xfrm>
              <a:off x="313602" y="5103387"/>
              <a:ext cx="2689523" cy="1449259"/>
            </a:xfrm>
            <a:prstGeom prst="roundRect">
              <a:avLst>
                <a:gd name="adj" fmla="val 5252"/>
              </a:avLst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484D7F7-6D9F-4D24-D75B-F684F6153066}"/>
                </a:ext>
              </a:extLst>
            </p:cNvPr>
            <p:cNvSpPr/>
            <p:nvPr/>
          </p:nvSpPr>
          <p:spPr>
            <a:xfrm>
              <a:off x="395886" y="5329554"/>
              <a:ext cx="2427469" cy="252698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13D6EACB-09D0-A3E2-2D64-473A46882722}"/>
                </a:ext>
              </a:extLst>
            </p:cNvPr>
            <p:cNvSpPr/>
            <p:nvPr/>
          </p:nvSpPr>
          <p:spPr>
            <a:xfrm>
              <a:off x="1230835" y="3909640"/>
              <a:ext cx="1772290" cy="417654"/>
            </a:xfrm>
            <a:prstGeom prst="roundRect">
              <a:avLst/>
            </a:prstGeom>
            <a:solidFill>
              <a:srgbClr val="FF2600">
                <a:alpha val="31373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Vision Model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DBBE41BA-2D05-3F0A-4392-BA32BE40C8A0}"/>
                </a:ext>
              </a:extLst>
            </p:cNvPr>
            <p:cNvSpPr/>
            <p:nvPr/>
          </p:nvSpPr>
          <p:spPr>
            <a:xfrm>
              <a:off x="1528539" y="4436171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510DD77-0C49-9415-2446-88EA22F97A1D}"/>
                </a:ext>
              </a:extLst>
            </p:cNvPr>
            <p:cNvSpPr/>
            <p:nvPr/>
          </p:nvSpPr>
          <p:spPr>
            <a:xfrm>
              <a:off x="1837075" y="4437882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11460AC6-1EDB-4F6A-3C62-653AE1992D99}"/>
                </a:ext>
              </a:extLst>
            </p:cNvPr>
            <p:cNvSpPr/>
            <p:nvPr/>
          </p:nvSpPr>
          <p:spPr>
            <a:xfrm>
              <a:off x="2145611" y="4434576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12649858-8624-DCCC-0AF7-75A5E2F96850}"/>
                </a:ext>
              </a:extLst>
            </p:cNvPr>
            <p:cNvSpPr/>
            <p:nvPr/>
          </p:nvSpPr>
          <p:spPr>
            <a:xfrm>
              <a:off x="2443679" y="4434576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C48C71B8-97A4-C4B9-4FD0-39E8280292F6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 flipH="1">
              <a:off x="2116980" y="3556668"/>
              <a:ext cx="3224" cy="3529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46FFEE62-D7EA-7F1C-86A3-F4D468A15F5F}"/>
                </a:ext>
              </a:extLst>
            </p:cNvPr>
            <p:cNvSpPr/>
            <p:nvPr/>
          </p:nvSpPr>
          <p:spPr>
            <a:xfrm>
              <a:off x="1954576" y="5643284"/>
              <a:ext cx="231626" cy="228600"/>
            </a:xfrm>
            <a:prstGeom prst="roundRect">
              <a:avLst/>
            </a:prstGeom>
            <a:solidFill>
              <a:srgbClr val="FFD57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97312A2D-A35E-4A48-A126-90141B2FBA17}"/>
                </a:ext>
              </a:extLst>
            </p:cNvPr>
            <p:cNvSpPr/>
            <p:nvPr/>
          </p:nvSpPr>
          <p:spPr>
            <a:xfrm>
              <a:off x="2258747" y="5643284"/>
              <a:ext cx="231626" cy="228600"/>
            </a:xfrm>
            <a:prstGeom prst="roundRect">
              <a:avLst/>
            </a:prstGeom>
            <a:solidFill>
              <a:srgbClr val="FFD57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50E00317-6EA4-2311-AAE0-7C4F4EDBC79D}"/>
                </a:ext>
              </a:extLst>
            </p:cNvPr>
            <p:cNvSpPr/>
            <p:nvPr/>
          </p:nvSpPr>
          <p:spPr>
            <a:xfrm>
              <a:off x="2556815" y="5643284"/>
              <a:ext cx="231626" cy="228600"/>
            </a:xfrm>
            <a:prstGeom prst="roundRect">
              <a:avLst/>
            </a:prstGeom>
            <a:solidFill>
              <a:srgbClr val="FFD57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3FE6435-593F-B80F-87AD-17FF6D9E2C15}"/>
                </a:ext>
              </a:extLst>
            </p:cNvPr>
            <p:cNvSpPr txBox="1"/>
            <p:nvPr/>
          </p:nvSpPr>
          <p:spPr>
            <a:xfrm>
              <a:off x="149749" y="5305336"/>
              <a:ext cx="13306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Layers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6C6B74B-67D0-090F-D528-002FC872AC7E}"/>
                </a:ext>
              </a:extLst>
            </p:cNvPr>
            <p:cNvCxnSpPr>
              <a:cxnSpLocks/>
              <a:stCxn id="64" idx="2"/>
              <a:endCxn id="71" idx="0"/>
            </p:cNvCxnSpPr>
            <p:nvPr/>
          </p:nvCxnSpPr>
          <p:spPr>
            <a:xfrm>
              <a:off x="1644357" y="4664776"/>
              <a:ext cx="426037" cy="97851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0D84EF7-6A42-4A64-68FC-5E23972AB23D}"/>
                </a:ext>
              </a:extLst>
            </p:cNvPr>
            <p:cNvCxnSpPr>
              <a:cxnSpLocks/>
              <a:stCxn id="65" idx="2"/>
              <a:endCxn id="71" idx="0"/>
            </p:cNvCxnSpPr>
            <p:nvPr/>
          </p:nvCxnSpPr>
          <p:spPr>
            <a:xfrm>
              <a:off x="1952893" y="4666482"/>
              <a:ext cx="117501" cy="97680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B3142FB-7207-3DA3-27F6-2430A7E50F6A}"/>
                </a:ext>
              </a:extLst>
            </p:cNvPr>
            <p:cNvCxnSpPr>
              <a:cxnSpLocks/>
              <a:stCxn id="66" idx="2"/>
              <a:endCxn id="71" idx="0"/>
            </p:cNvCxnSpPr>
            <p:nvPr/>
          </p:nvCxnSpPr>
          <p:spPr>
            <a:xfrm flipH="1">
              <a:off x="2070394" y="4663176"/>
              <a:ext cx="191035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6B6B66A-0F0F-2122-BAE6-0CF794124E90}"/>
                </a:ext>
              </a:extLst>
            </p:cNvPr>
            <p:cNvCxnSpPr>
              <a:cxnSpLocks/>
              <a:stCxn id="67" idx="2"/>
              <a:endCxn id="71" idx="0"/>
            </p:cNvCxnSpPr>
            <p:nvPr/>
          </p:nvCxnSpPr>
          <p:spPr>
            <a:xfrm flipH="1">
              <a:off x="2070394" y="4663176"/>
              <a:ext cx="489103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3FD1603-818C-FE4D-C231-41CDC5899796}"/>
                </a:ext>
              </a:extLst>
            </p:cNvPr>
            <p:cNvCxnSpPr>
              <a:cxnSpLocks/>
              <a:stCxn id="65" idx="2"/>
              <a:endCxn id="72" idx="0"/>
            </p:cNvCxnSpPr>
            <p:nvPr/>
          </p:nvCxnSpPr>
          <p:spPr>
            <a:xfrm>
              <a:off x="1952888" y="4666482"/>
              <a:ext cx="421672" cy="97680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3193BBA-B7AB-C958-0058-5F38EDAB46EB}"/>
                </a:ext>
              </a:extLst>
            </p:cNvPr>
            <p:cNvCxnSpPr>
              <a:cxnSpLocks/>
              <a:stCxn id="66" idx="2"/>
              <a:endCxn id="72" idx="0"/>
            </p:cNvCxnSpPr>
            <p:nvPr/>
          </p:nvCxnSpPr>
          <p:spPr>
            <a:xfrm>
              <a:off x="2261424" y="4663176"/>
              <a:ext cx="113136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ED5A485-2F75-041A-E223-61EFF18FB750}"/>
                </a:ext>
              </a:extLst>
            </p:cNvPr>
            <p:cNvCxnSpPr>
              <a:cxnSpLocks/>
              <a:stCxn id="67" idx="2"/>
              <a:endCxn id="72" idx="0"/>
            </p:cNvCxnSpPr>
            <p:nvPr/>
          </p:nvCxnSpPr>
          <p:spPr>
            <a:xfrm flipH="1">
              <a:off x="2374560" y="4663176"/>
              <a:ext cx="184932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CA3CF36-7CDA-5817-E8FB-41692571A64B}"/>
                </a:ext>
              </a:extLst>
            </p:cNvPr>
            <p:cNvCxnSpPr>
              <a:cxnSpLocks/>
              <a:stCxn id="64" idx="2"/>
              <a:endCxn id="73" idx="0"/>
            </p:cNvCxnSpPr>
            <p:nvPr/>
          </p:nvCxnSpPr>
          <p:spPr>
            <a:xfrm>
              <a:off x="1644352" y="4664776"/>
              <a:ext cx="1028276" cy="97851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51E9C36-5D20-9066-D154-F4FC72A4A575}"/>
                </a:ext>
              </a:extLst>
            </p:cNvPr>
            <p:cNvCxnSpPr>
              <a:cxnSpLocks/>
              <a:stCxn id="65" idx="2"/>
              <a:endCxn id="73" idx="0"/>
            </p:cNvCxnSpPr>
            <p:nvPr/>
          </p:nvCxnSpPr>
          <p:spPr>
            <a:xfrm>
              <a:off x="1952888" y="4666482"/>
              <a:ext cx="719740" cy="97680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885D953-4D80-7276-5F86-29FAF6DA4B84}"/>
                </a:ext>
              </a:extLst>
            </p:cNvPr>
            <p:cNvCxnSpPr>
              <a:cxnSpLocks/>
              <a:stCxn id="66" idx="2"/>
              <a:endCxn id="73" idx="0"/>
            </p:cNvCxnSpPr>
            <p:nvPr/>
          </p:nvCxnSpPr>
          <p:spPr>
            <a:xfrm>
              <a:off x="2261424" y="4663176"/>
              <a:ext cx="411204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22CEF2F-0E0C-9D12-D878-AE9EE19DD048}"/>
                </a:ext>
              </a:extLst>
            </p:cNvPr>
            <p:cNvCxnSpPr>
              <a:cxnSpLocks/>
              <a:stCxn id="67" idx="2"/>
              <a:endCxn id="73" idx="0"/>
            </p:cNvCxnSpPr>
            <p:nvPr/>
          </p:nvCxnSpPr>
          <p:spPr>
            <a:xfrm>
              <a:off x="2559492" y="4663176"/>
              <a:ext cx="113136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C5D5FA8-09B3-4A78-B6F3-61A940500234}"/>
                </a:ext>
              </a:extLst>
            </p:cNvPr>
            <p:cNvSpPr txBox="1"/>
            <p:nvPr/>
          </p:nvSpPr>
          <p:spPr>
            <a:xfrm>
              <a:off x="313219" y="5857580"/>
              <a:ext cx="200129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Language Model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FF8B3723-D78C-47CF-1EF8-B99DD1F4F519}"/>
                </a:ext>
              </a:extLst>
            </p:cNvPr>
            <p:cNvSpPr/>
            <p:nvPr/>
          </p:nvSpPr>
          <p:spPr>
            <a:xfrm>
              <a:off x="398546" y="6164297"/>
              <a:ext cx="2401651" cy="107063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4D2A88A5-8FC6-2A90-2DBD-33F5AAD6A040}"/>
                </a:ext>
              </a:extLst>
            </p:cNvPr>
            <p:cNvSpPr/>
            <p:nvPr/>
          </p:nvSpPr>
          <p:spPr>
            <a:xfrm>
              <a:off x="398546" y="6302610"/>
              <a:ext cx="2401651" cy="107063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FCFE5294-C056-3969-9B19-852801F00C33}"/>
                </a:ext>
              </a:extLst>
            </p:cNvPr>
            <p:cNvSpPr/>
            <p:nvPr/>
          </p:nvSpPr>
          <p:spPr>
            <a:xfrm>
              <a:off x="398546" y="5175006"/>
              <a:ext cx="2401651" cy="107063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481D59B-08B0-6A81-5255-4779FFC47CD4}"/>
                </a:ext>
              </a:extLst>
            </p:cNvPr>
            <p:cNvSpPr txBox="1"/>
            <p:nvPr/>
          </p:nvSpPr>
          <p:spPr>
            <a:xfrm>
              <a:off x="1401663" y="4781541"/>
              <a:ext cx="145981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Cross-attention</a:t>
              </a: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5D617F99-3828-7E83-55D0-E571B50CE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8408" y="5149123"/>
              <a:ext cx="214004" cy="622554"/>
            </a:xfrm>
            <a:prstGeom prst="rect">
              <a:avLst/>
            </a:prstGeom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60C9F589-C58E-B939-28D2-9A47D50F8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699" y="1618669"/>
            <a:ext cx="2115384" cy="2115384"/>
          </a:xfrm>
          <a:prstGeom prst="rect">
            <a:avLst/>
          </a:prstGeom>
          <a:ln w="12700">
            <a:noFill/>
          </a:ln>
        </p:spPr>
      </p:pic>
      <p:sp>
        <p:nvSpPr>
          <p:cNvPr id="204" name="Rectangle 203">
            <a:extLst>
              <a:ext uri="{FF2B5EF4-FFF2-40B4-BE49-F238E27FC236}">
                <a16:creationId xmlns:a16="http://schemas.microsoft.com/office/drawing/2014/main" id="{4C2A4708-AD5B-D33B-ED7E-7C403CE2DCDD}"/>
              </a:ext>
            </a:extLst>
          </p:cNvPr>
          <p:cNvSpPr/>
          <p:nvPr/>
        </p:nvSpPr>
        <p:spPr>
          <a:xfrm>
            <a:off x="2280939" y="2275498"/>
            <a:ext cx="493438" cy="477873"/>
          </a:xfrm>
          <a:prstGeom prst="rect">
            <a:avLst/>
          </a:prstGeom>
          <a:noFill/>
          <a:ln w="38100" cap="flat" cmpd="sng" algn="ctr">
            <a:solidFill>
              <a:srgbClr val="00FA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05" name="Rounded Rectangle 204">
            <a:extLst>
              <a:ext uri="{FF2B5EF4-FFF2-40B4-BE49-F238E27FC236}">
                <a16:creationId xmlns:a16="http://schemas.microsoft.com/office/drawing/2014/main" id="{45BE927A-61E6-76C9-3138-6AA313F6725A}"/>
              </a:ext>
            </a:extLst>
          </p:cNvPr>
          <p:cNvSpPr/>
          <p:nvPr/>
        </p:nvSpPr>
        <p:spPr>
          <a:xfrm>
            <a:off x="9124629" y="5103387"/>
            <a:ext cx="2952767" cy="1085020"/>
          </a:xfrm>
          <a:prstGeom prst="roundRect">
            <a:avLst>
              <a:gd name="adj" fmla="val 7567"/>
            </a:avLst>
          </a:prstGeom>
          <a:solidFill>
            <a:srgbClr val="92D050">
              <a:alpha val="313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VLM (Warped Image, Query):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"There is a lamp to the left of the laptop on the right desk."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FCB551D-17A1-FDD3-A38B-98DE940CBB66}"/>
              </a:ext>
            </a:extLst>
          </p:cNvPr>
          <p:cNvCxnSpPr>
            <a:cxnSpLocks/>
          </p:cNvCxnSpPr>
          <p:nvPr/>
        </p:nvCxnSpPr>
        <p:spPr>
          <a:xfrm>
            <a:off x="8691172" y="2540798"/>
            <a:ext cx="12169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3A5D0F-1A0D-0E52-B101-C04CBE290D9B}"/>
              </a:ext>
            </a:extLst>
          </p:cNvPr>
          <p:cNvCxnSpPr>
            <a:cxnSpLocks/>
          </p:cNvCxnSpPr>
          <p:nvPr/>
        </p:nvCxnSpPr>
        <p:spPr>
          <a:xfrm flipV="1">
            <a:off x="3054257" y="5768998"/>
            <a:ext cx="2373037" cy="2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7E992613-D0FE-B42D-8C23-4309EACD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19" y="206609"/>
            <a:ext cx="11360800" cy="763600"/>
          </a:xfrm>
        </p:spPr>
        <p:txBody>
          <a:bodyPr/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Attention-Guided Warping (</a:t>
            </a:r>
            <a:r>
              <a:rPr lang="en-US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AttWarp</a:t>
            </a:r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-Chain)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61B6A6-C2F9-7385-47A7-58EADAA2514E}"/>
              </a:ext>
            </a:extLst>
          </p:cNvPr>
          <p:cNvSpPr/>
          <p:nvPr/>
        </p:nvSpPr>
        <p:spPr>
          <a:xfrm>
            <a:off x="158634" y="888248"/>
            <a:ext cx="12033366" cy="596975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69F170B-9AC6-5F49-5FCC-9825848524FA}"/>
              </a:ext>
            </a:extLst>
          </p:cNvPr>
          <p:cNvSpPr/>
          <p:nvPr/>
        </p:nvSpPr>
        <p:spPr>
          <a:xfrm>
            <a:off x="4806405" y="1248849"/>
            <a:ext cx="3886019" cy="5515206"/>
          </a:xfrm>
          <a:prstGeom prst="roundRect">
            <a:avLst>
              <a:gd name="adj" fmla="val 4497"/>
            </a:avLst>
          </a:prstGeom>
          <a:solidFill>
            <a:srgbClr val="F6F4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C4462-C5CE-6A73-C9B9-215D38498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482" y="5103497"/>
            <a:ext cx="2804517" cy="1615580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8BFFD7C-0B5E-8736-AAC1-0768FE8936AE}"/>
              </a:ext>
            </a:extLst>
          </p:cNvPr>
          <p:cNvGrpSpPr/>
          <p:nvPr/>
        </p:nvGrpSpPr>
        <p:grpSpPr>
          <a:xfrm>
            <a:off x="5149826" y="3958481"/>
            <a:ext cx="3274007" cy="2120900"/>
            <a:chOff x="5149826" y="3958481"/>
            <a:chExt cx="3274007" cy="21209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B57067-8A85-CC6F-97BB-0434132351AB}"/>
                </a:ext>
              </a:extLst>
            </p:cNvPr>
            <p:cNvSpPr/>
            <p:nvPr/>
          </p:nvSpPr>
          <p:spPr>
            <a:xfrm>
              <a:off x="5427294" y="4552973"/>
              <a:ext cx="2749550" cy="1511300"/>
            </a:xfrm>
            <a:custGeom>
              <a:avLst/>
              <a:gdLst>
                <a:gd name="connsiteX0" fmla="*/ 2749550 w 2749550"/>
                <a:gd name="connsiteY0" fmla="*/ 701675 h 1511300"/>
                <a:gd name="connsiteX1" fmla="*/ 1381125 w 2749550"/>
                <a:gd name="connsiteY1" fmla="*/ 1511300 h 1511300"/>
                <a:gd name="connsiteX2" fmla="*/ 0 w 2749550"/>
                <a:gd name="connsiteY2" fmla="*/ 698500 h 1511300"/>
                <a:gd name="connsiteX3" fmla="*/ 1371600 w 2749550"/>
                <a:gd name="connsiteY3" fmla="*/ 0 h 1511300"/>
                <a:gd name="connsiteX4" fmla="*/ 2749550 w 2749550"/>
                <a:gd name="connsiteY4" fmla="*/ 701675 h 151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9550" h="1511300">
                  <a:moveTo>
                    <a:pt x="2749550" y="701675"/>
                  </a:moveTo>
                  <a:lnTo>
                    <a:pt x="1381125" y="1511300"/>
                  </a:lnTo>
                  <a:lnTo>
                    <a:pt x="0" y="698500"/>
                  </a:lnTo>
                  <a:lnTo>
                    <a:pt x="1371600" y="0"/>
                  </a:lnTo>
                  <a:lnTo>
                    <a:pt x="2749550" y="70167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98E71D-B941-5B49-42FB-A87C2A895020}"/>
                </a:ext>
              </a:extLst>
            </p:cNvPr>
            <p:cNvSpPr/>
            <p:nvPr/>
          </p:nvSpPr>
          <p:spPr>
            <a:xfrm rot="20022123">
              <a:off x="5149826" y="4044790"/>
              <a:ext cx="1582882" cy="882350"/>
            </a:xfrm>
            <a:prstGeom prst="rect">
              <a:avLst/>
            </a:prstGeom>
            <a:solidFill>
              <a:srgbClr val="00FDFF">
                <a:alpha val="7843"/>
              </a:srgbClr>
            </a:solidFill>
            <a:ln w="9525">
              <a:solidFill>
                <a:srgbClr val="00FDFF">
                  <a:alpha val="31373"/>
                </a:srgb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A4E5AFF-6DD7-51B9-E6AD-F3928939A311}"/>
                </a:ext>
              </a:extLst>
            </p:cNvPr>
            <p:cNvSpPr/>
            <p:nvPr/>
          </p:nvSpPr>
          <p:spPr>
            <a:xfrm rot="1620427">
              <a:off x="6896273" y="4096760"/>
              <a:ext cx="1527560" cy="838456"/>
            </a:xfrm>
            <a:prstGeom prst="rect">
              <a:avLst/>
            </a:prstGeom>
            <a:solidFill>
              <a:srgbClr val="FF2600">
                <a:alpha val="6275"/>
              </a:srgbClr>
            </a:solidFill>
            <a:ln>
              <a:solidFill>
                <a:srgbClr val="FF2600">
                  <a:alpha val="9412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2AD1EEA-2F71-224C-2C3F-942562083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01451" y="3958481"/>
              <a:ext cx="2806700" cy="2120900"/>
            </a:xfrm>
            <a:prstGeom prst="rect">
              <a:avLst/>
            </a:prstGeom>
          </p:spPr>
        </p:pic>
      </p:grpSp>
      <p:sp>
        <p:nvSpPr>
          <p:cNvPr id="122" name="Freeform 121">
            <a:extLst>
              <a:ext uri="{FF2B5EF4-FFF2-40B4-BE49-F238E27FC236}">
                <a16:creationId xmlns:a16="http://schemas.microsoft.com/office/drawing/2014/main" id="{7958516C-BE70-FF7C-E124-D7768488680C}"/>
              </a:ext>
            </a:extLst>
          </p:cNvPr>
          <p:cNvSpPr/>
          <p:nvPr/>
        </p:nvSpPr>
        <p:spPr>
          <a:xfrm>
            <a:off x="5427294" y="5169199"/>
            <a:ext cx="2749550" cy="1511300"/>
          </a:xfrm>
          <a:custGeom>
            <a:avLst/>
            <a:gdLst>
              <a:gd name="connsiteX0" fmla="*/ 2749550 w 2749550"/>
              <a:gd name="connsiteY0" fmla="*/ 701675 h 1511300"/>
              <a:gd name="connsiteX1" fmla="*/ 1381125 w 2749550"/>
              <a:gd name="connsiteY1" fmla="*/ 1511300 h 1511300"/>
              <a:gd name="connsiteX2" fmla="*/ 0 w 2749550"/>
              <a:gd name="connsiteY2" fmla="*/ 698500 h 1511300"/>
              <a:gd name="connsiteX3" fmla="*/ 1371600 w 2749550"/>
              <a:gd name="connsiteY3" fmla="*/ 0 h 1511300"/>
              <a:gd name="connsiteX4" fmla="*/ 2749550 w 2749550"/>
              <a:gd name="connsiteY4" fmla="*/ 701675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9550" h="1511300">
                <a:moveTo>
                  <a:pt x="2749550" y="701675"/>
                </a:moveTo>
                <a:lnTo>
                  <a:pt x="1381125" y="1511300"/>
                </a:lnTo>
                <a:lnTo>
                  <a:pt x="0" y="698500"/>
                </a:lnTo>
                <a:lnTo>
                  <a:pt x="1371600" y="0"/>
                </a:lnTo>
                <a:lnTo>
                  <a:pt x="2749550" y="701675"/>
                </a:lnTo>
                <a:close/>
              </a:path>
            </a:pathLst>
          </a:custGeom>
          <a:noFill/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4F7742B-546C-3E47-CAA0-2EA57829CD38}"/>
              </a:ext>
            </a:extLst>
          </p:cNvPr>
          <p:cNvSpPr txBox="1"/>
          <p:nvPr/>
        </p:nvSpPr>
        <p:spPr>
          <a:xfrm>
            <a:off x="5769640" y="1263480"/>
            <a:ext cx="2202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Warping Function</a:t>
            </a: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746DEC32-D974-5B35-CB6C-BB7759617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0754" y="1621789"/>
            <a:ext cx="2112264" cy="21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313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video>
              <p:cMediaNode vol="80000">
                <p:cTn id="3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44B89-5EDC-AB0A-3248-E6AD5117A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17F4B88-0D1D-044E-BB4F-9395AADF5ACD}"/>
              </a:ext>
            </a:extLst>
          </p:cNvPr>
          <p:cNvSpPr/>
          <p:nvPr/>
        </p:nvSpPr>
        <p:spPr>
          <a:xfrm>
            <a:off x="5145819" y="923173"/>
            <a:ext cx="3886019" cy="5515206"/>
          </a:xfrm>
          <a:prstGeom prst="roundRect">
            <a:avLst>
              <a:gd name="adj" fmla="val 4497"/>
            </a:avLst>
          </a:prstGeom>
          <a:solidFill>
            <a:srgbClr val="F6F4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B4E7464-A46F-BC5B-DC81-6ED138DC2276}"/>
              </a:ext>
            </a:extLst>
          </p:cNvPr>
          <p:cNvSpPr/>
          <p:nvPr/>
        </p:nvSpPr>
        <p:spPr>
          <a:xfrm>
            <a:off x="4969243" y="1073485"/>
            <a:ext cx="3886019" cy="5515206"/>
          </a:xfrm>
          <a:prstGeom prst="roundRect">
            <a:avLst>
              <a:gd name="adj" fmla="val 4497"/>
            </a:avLst>
          </a:prstGeom>
          <a:solidFill>
            <a:srgbClr val="F6F4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40" name="warp_anim4">
            <a:hlinkClick r:id="" action="ppaction://media"/>
            <a:extLst>
              <a:ext uri="{FF2B5EF4-FFF2-40B4-BE49-F238E27FC236}">
                <a16:creationId xmlns:a16="http://schemas.microsoft.com/office/drawing/2014/main" id="{CB1F183F-A59E-FC9D-1B41-357BE3F41F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9756" y="1645777"/>
            <a:ext cx="2101830" cy="2101830"/>
          </a:xfrm>
          <a:prstGeom prst="rect">
            <a:avLst/>
          </a:prstGeom>
        </p:spPr>
      </p:pic>
      <p:pic>
        <p:nvPicPr>
          <p:cNvPr id="201" name="Picture 200" descr="A desk with two computers and a printer&#10;&#10;AI-generated content may be incorrect.">
            <a:extLst>
              <a:ext uri="{FF2B5EF4-FFF2-40B4-BE49-F238E27FC236}">
                <a16:creationId xmlns:a16="http://schemas.microsoft.com/office/drawing/2014/main" id="{F99167EA-70E1-6995-AD9A-2DAC7A4BC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979" y="1632223"/>
            <a:ext cx="2115384" cy="21153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930C41-FF2B-0E65-9860-D6DF744DA4B3}"/>
              </a:ext>
            </a:extLst>
          </p:cNvPr>
          <p:cNvSpPr txBox="1"/>
          <p:nvPr/>
        </p:nvSpPr>
        <p:spPr>
          <a:xfrm>
            <a:off x="0" y="1248849"/>
            <a:ext cx="4583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"On the right desk, what is to the left of the laptop?"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45DF47-67B3-668D-4300-DBC86698F731}"/>
              </a:ext>
            </a:extLst>
          </p:cNvPr>
          <p:cNvCxnSpPr>
            <a:cxnSpLocks/>
          </p:cNvCxnSpPr>
          <p:nvPr/>
        </p:nvCxnSpPr>
        <p:spPr>
          <a:xfrm>
            <a:off x="1033110" y="1556626"/>
            <a:ext cx="0" cy="3508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61E6171F-7518-A5C8-2C9B-3F64D3DD9860}"/>
              </a:ext>
            </a:extLst>
          </p:cNvPr>
          <p:cNvSpPr/>
          <p:nvPr/>
        </p:nvSpPr>
        <p:spPr>
          <a:xfrm>
            <a:off x="11023293" y="1850861"/>
            <a:ext cx="655140" cy="860129"/>
          </a:xfrm>
          <a:prstGeom prst="rect">
            <a:avLst/>
          </a:prstGeom>
          <a:noFill/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3804A7E-25B4-9302-3490-40249CC4BA7A}"/>
              </a:ext>
            </a:extLst>
          </p:cNvPr>
          <p:cNvCxnSpPr>
            <a:cxnSpLocks/>
          </p:cNvCxnSpPr>
          <p:nvPr/>
        </p:nvCxnSpPr>
        <p:spPr>
          <a:xfrm>
            <a:off x="3129616" y="2540798"/>
            <a:ext cx="16725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0E171B60-0DC1-E1CD-F647-A500A7BB852A}"/>
              </a:ext>
            </a:extLst>
          </p:cNvPr>
          <p:cNvSpPr txBox="1"/>
          <p:nvPr/>
        </p:nvSpPr>
        <p:spPr>
          <a:xfrm>
            <a:off x="9078820" y="1147327"/>
            <a:ext cx="2952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Query Specific Region Expanded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F815BCC-D271-1370-D3FE-FF830BA6FDA4}"/>
              </a:ext>
            </a:extLst>
          </p:cNvPr>
          <p:cNvSpPr txBox="1"/>
          <p:nvPr/>
        </p:nvSpPr>
        <p:spPr>
          <a:xfrm>
            <a:off x="3054257" y="5216121"/>
            <a:ext cx="16791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Attention Aggregation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from Language Decoder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4060D02-E853-27F9-240E-35CE567BC8FB}"/>
              </a:ext>
            </a:extLst>
          </p:cNvPr>
          <p:cNvCxnSpPr>
            <a:cxnSpLocks/>
          </p:cNvCxnSpPr>
          <p:nvPr/>
        </p:nvCxnSpPr>
        <p:spPr>
          <a:xfrm>
            <a:off x="10899960" y="3747607"/>
            <a:ext cx="0" cy="15577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7E69841D-25F1-69AA-A463-7128027F4FFD}"/>
              </a:ext>
            </a:extLst>
          </p:cNvPr>
          <p:cNvSpPr txBox="1"/>
          <p:nvPr/>
        </p:nvSpPr>
        <p:spPr>
          <a:xfrm>
            <a:off x="3255761" y="2171466"/>
            <a:ext cx="16791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Image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517D6CC-3977-94FF-F93C-B787F81FAD83}"/>
              </a:ext>
            </a:extLst>
          </p:cNvPr>
          <p:cNvGrpSpPr/>
          <p:nvPr/>
        </p:nvGrpSpPr>
        <p:grpSpPr>
          <a:xfrm>
            <a:off x="149749" y="3556668"/>
            <a:ext cx="2853376" cy="2995978"/>
            <a:chOff x="149749" y="3556668"/>
            <a:chExt cx="2853376" cy="299597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E876D3B-70B4-C01C-CB96-B34C945B7A90}"/>
                </a:ext>
              </a:extLst>
            </p:cNvPr>
            <p:cNvSpPr/>
            <p:nvPr/>
          </p:nvSpPr>
          <p:spPr>
            <a:xfrm>
              <a:off x="313602" y="5103387"/>
              <a:ext cx="2689523" cy="1449259"/>
            </a:xfrm>
            <a:prstGeom prst="roundRect">
              <a:avLst>
                <a:gd name="adj" fmla="val 5252"/>
              </a:avLst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EDD8FE4-6A7D-6E76-646F-184333768F81}"/>
                </a:ext>
              </a:extLst>
            </p:cNvPr>
            <p:cNvSpPr/>
            <p:nvPr/>
          </p:nvSpPr>
          <p:spPr>
            <a:xfrm>
              <a:off x="395886" y="5329554"/>
              <a:ext cx="2427469" cy="252698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52AA3C8-1C7D-DA44-3273-0E58FD86A2A1}"/>
                </a:ext>
              </a:extLst>
            </p:cNvPr>
            <p:cNvSpPr/>
            <p:nvPr/>
          </p:nvSpPr>
          <p:spPr>
            <a:xfrm>
              <a:off x="1230835" y="3909640"/>
              <a:ext cx="1772290" cy="417654"/>
            </a:xfrm>
            <a:prstGeom prst="roundRect">
              <a:avLst/>
            </a:prstGeom>
            <a:solidFill>
              <a:srgbClr val="FF2600">
                <a:alpha val="31373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Vision Model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EFDB1AB0-EF52-9973-0C4B-612426B075D6}"/>
                </a:ext>
              </a:extLst>
            </p:cNvPr>
            <p:cNvSpPr/>
            <p:nvPr/>
          </p:nvSpPr>
          <p:spPr>
            <a:xfrm>
              <a:off x="1528539" y="4436171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8DA7EF0A-D4BC-CEF4-E9ED-3FE785344C0F}"/>
                </a:ext>
              </a:extLst>
            </p:cNvPr>
            <p:cNvSpPr/>
            <p:nvPr/>
          </p:nvSpPr>
          <p:spPr>
            <a:xfrm>
              <a:off x="1837075" y="4437882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CD178090-6D0F-1D16-4C0E-A6D6C97F0159}"/>
                </a:ext>
              </a:extLst>
            </p:cNvPr>
            <p:cNvSpPr/>
            <p:nvPr/>
          </p:nvSpPr>
          <p:spPr>
            <a:xfrm>
              <a:off x="2145611" y="4434576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81D15F48-A083-44A6-D277-2CEEC3952DA4}"/>
                </a:ext>
              </a:extLst>
            </p:cNvPr>
            <p:cNvSpPr/>
            <p:nvPr/>
          </p:nvSpPr>
          <p:spPr>
            <a:xfrm>
              <a:off x="2443679" y="4434576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14AE602-E129-91C8-5118-5E120AC8A7F3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 flipH="1">
              <a:off x="2116980" y="3556668"/>
              <a:ext cx="3224" cy="3529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D546B528-857F-4A9B-89B9-0E6A689D5296}"/>
                </a:ext>
              </a:extLst>
            </p:cNvPr>
            <p:cNvSpPr/>
            <p:nvPr/>
          </p:nvSpPr>
          <p:spPr>
            <a:xfrm>
              <a:off x="1954576" y="5643284"/>
              <a:ext cx="231626" cy="228600"/>
            </a:xfrm>
            <a:prstGeom prst="roundRect">
              <a:avLst/>
            </a:prstGeom>
            <a:solidFill>
              <a:srgbClr val="FFD57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5F5A8F50-7369-BE6B-1352-71A5EA9D1D51}"/>
                </a:ext>
              </a:extLst>
            </p:cNvPr>
            <p:cNvSpPr/>
            <p:nvPr/>
          </p:nvSpPr>
          <p:spPr>
            <a:xfrm>
              <a:off x="2258747" y="5643284"/>
              <a:ext cx="231626" cy="228600"/>
            </a:xfrm>
            <a:prstGeom prst="roundRect">
              <a:avLst/>
            </a:prstGeom>
            <a:solidFill>
              <a:srgbClr val="FFD57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F438E1A2-0050-74C8-0C60-FCB5E77D8236}"/>
                </a:ext>
              </a:extLst>
            </p:cNvPr>
            <p:cNvSpPr/>
            <p:nvPr/>
          </p:nvSpPr>
          <p:spPr>
            <a:xfrm>
              <a:off x="2556815" y="5643284"/>
              <a:ext cx="231626" cy="228600"/>
            </a:xfrm>
            <a:prstGeom prst="roundRect">
              <a:avLst/>
            </a:prstGeom>
            <a:solidFill>
              <a:srgbClr val="FFD57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57AA211-E92D-0C13-5D62-2DF25F5EAFB2}"/>
                </a:ext>
              </a:extLst>
            </p:cNvPr>
            <p:cNvSpPr txBox="1"/>
            <p:nvPr/>
          </p:nvSpPr>
          <p:spPr>
            <a:xfrm>
              <a:off x="149749" y="5305336"/>
              <a:ext cx="13306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Layers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D1D110B-41D7-83D7-FD74-284001E8C3FF}"/>
                </a:ext>
              </a:extLst>
            </p:cNvPr>
            <p:cNvCxnSpPr>
              <a:cxnSpLocks/>
              <a:stCxn id="64" idx="2"/>
              <a:endCxn id="71" idx="0"/>
            </p:cNvCxnSpPr>
            <p:nvPr/>
          </p:nvCxnSpPr>
          <p:spPr>
            <a:xfrm>
              <a:off x="1644357" y="4664776"/>
              <a:ext cx="426037" cy="97851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AAE639-3BA5-DD8A-3818-5C87E5E33592}"/>
                </a:ext>
              </a:extLst>
            </p:cNvPr>
            <p:cNvCxnSpPr>
              <a:cxnSpLocks/>
              <a:stCxn id="65" idx="2"/>
              <a:endCxn id="71" idx="0"/>
            </p:cNvCxnSpPr>
            <p:nvPr/>
          </p:nvCxnSpPr>
          <p:spPr>
            <a:xfrm>
              <a:off x="1952893" y="4666482"/>
              <a:ext cx="117501" cy="97680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04DEEC-27C3-B5E1-5EC1-42CA092F928E}"/>
                </a:ext>
              </a:extLst>
            </p:cNvPr>
            <p:cNvCxnSpPr>
              <a:cxnSpLocks/>
              <a:stCxn id="66" idx="2"/>
              <a:endCxn id="71" idx="0"/>
            </p:cNvCxnSpPr>
            <p:nvPr/>
          </p:nvCxnSpPr>
          <p:spPr>
            <a:xfrm flipH="1">
              <a:off x="2070394" y="4663176"/>
              <a:ext cx="191035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BE4D8D0-E9C2-C590-2D17-2CFB2FB9164E}"/>
                </a:ext>
              </a:extLst>
            </p:cNvPr>
            <p:cNvCxnSpPr>
              <a:cxnSpLocks/>
              <a:stCxn id="67" idx="2"/>
              <a:endCxn id="71" idx="0"/>
            </p:cNvCxnSpPr>
            <p:nvPr/>
          </p:nvCxnSpPr>
          <p:spPr>
            <a:xfrm flipH="1">
              <a:off x="2070394" y="4663176"/>
              <a:ext cx="489103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71B987D-B7D1-FD76-639A-4942930D31DC}"/>
                </a:ext>
              </a:extLst>
            </p:cNvPr>
            <p:cNvCxnSpPr>
              <a:cxnSpLocks/>
              <a:stCxn id="65" idx="2"/>
              <a:endCxn id="72" idx="0"/>
            </p:cNvCxnSpPr>
            <p:nvPr/>
          </p:nvCxnSpPr>
          <p:spPr>
            <a:xfrm>
              <a:off x="1952888" y="4666482"/>
              <a:ext cx="421672" cy="97680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1F65CFE-D8E5-9244-3B28-CF08EBFB7D38}"/>
                </a:ext>
              </a:extLst>
            </p:cNvPr>
            <p:cNvCxnSpPr>
              <a:cxnSpLocks/>
              <a:stCxn id="66" idx="2"/>
              <a:endCxn id="72" idx="0"/>
            </p:cNvCxnSpPr>
            <p:nvPr/>
          </p:nvCxnSpPr>
          <p:spPr>
            <a:xfrm>
              <a:off x="2261424" y="4663176"/>
              <a:ext cx="113136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4BD6F24-AF8A-CF1C-4BA2-3D20F6AC86A1}"/>
                </a:ext>
              </a:extLst>
            </p:cNvPr>
            <p:cNvCxnSpPr>
              <a:cxnSpLocks/>
              <a:stCxn id="67" idx="2"/>
              <a:endCxn id="72" idx="0"/>
            </p:cNvCxnSpPr>
            <p:nvPr/>
          </p:nvCxnSpPr>
          <p:spPr>
            <a:xfrm flipH="1">
              <a:off x="2374560" y="4663176"/>
              <a:ext cx="184932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0B0AB6D-54F0-0654-BA0A-BE070FEEF145}"/>
                </a:ext>
              </a:extLst>
            </p:cNvPr>
            <p:cNvCxnSpPr>
              <a:cxnSpLocks/>
              <a:stCxn id="64" idx="2"/>
              <a:endCxn id="73" idx="0"/>
            </p:cNvCxnSpPr>
            <p:nvPr/>
          </p:nvCxnSpPr>
          <p:spPr>
            <a:xfrm>
              <a:off x="1644352" y="4664776"/>
              <a:ext cx="1028276" cy="97851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085F9A4-111F-53B9-559A-A64F9FC27603}"/>
                </a:ext>
              </a:extLst>
            </p:cNvPr>
            <p:cNvCxnSpPr>
              <a:cxnSpLocks/>
              <a:stCxn id="65" idx="2"/>
              <a:endCxn id="73" idx="0"/>
            </p:cNvCxnSpPr>
            <p:nvPr/>
          </p:nvCxnSpPr>
          <p:spPr>
            <a:xfrm>
              <a:off x="1952888" y="4666482"/>
              <a:ext cx="719740" cy="97680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13A522-B482-B9C9-D086-D0E43F547904}"/>
                </a:ext>
              </a:extLst>
            </p:cNvPr>
            <p:cNvCxnSpPr>
              <a:cxnSpLocks/>
              <a:stCxn id="66" idx="2"/>
              <a:endCxn id="73" idx="0"/>
            </p:cNvCxnSpPr>
            <p:nvPr/>
          </p:nvCxnSpPr>
          <p:spPr>
            <a:xfrm>
              <a:off x="2261424" y="4663176"/>
              <a:ext cx="411204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27B42D6-D01F-7F88-B036-B018601005BD}"/>
                </a:ext>
              </a:extLst>
            </p:cNvPr>
            <p:cNvCxnSpPr>
              <a:cxnSpLocks/>
              <a:stCxn id="67" idx="2"/>
              <a:endCxn id="73" idx="0"/>
            </p:cNvCxnSpPr>
            <p:nvPr/>
          </p:nvCxnSpPr>
          <p:spPr>
            <a:xfrm>
              <a:off x="2559492" y="4663176"/>
              <a:ext cx="113136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662754F-343E-9325-3120-8E990B813D9F}"/>
                </a:ext>
              </a:extLst>
            </p:cNvPr>
            <p:cNvSpPr txBox="1"/>
            <p:nvPr/>
          </p:nvSpPr>
          <p:spPr>
            <a:xfrm>
              <a:off x="313219" y="5857580"/>
              <a:ext cx="200129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Language Model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9CEBE19D-9AE3-5C1E-7372-E8C60EB4F749}"/>
                </a:ext>
              </a:extLst>
            </p:cNvPr>
            <p:cNvSpPr/>
            <p:nvPr/>
          </p:nvSpPr>
          <p:spPr>
            <a:xfrm>
              <a:off x="398546" y="6164297"/>
              <a:ext cx="2401651" cy="107063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F5A2D0FD-0F52-0E7F-D1D4-2C5C389904DA}"/>
                </a:ext>
              </a:extLst>
            </p:cNvPr>
            <p:cNvSpPr/>
            <p:nvPr/>
          </p:nvSpPr>
          <p:spPr>
            <a:xfrm>
              <a:off x="398546" y="6302610"/>
              <a:ext cx="2401651" cy="107063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BFE22899-5486-5929-204B-0FE489354F48}"/>
                </a:ext>
              </a:extLst>
            </p:cNvPr>
            <p:cNvSpPr/>
            <p:nvPr/>
          </p:nvSpPr>
          <p:spPr>
            <a:xfrm>
              <a:off x="398546" y="5175006"/>
              <a:ext cx="2401651" cy="107063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243DBB5-3C95-2033-64A4-E99F20E8E7C6}"/>
                </a:ext>
              </a:extLst>
            </p:cNvPr>
            <p:cNvSpPr txBox="1"/>
            <p:nvPr/>
          </p:nvSpPr>
          <p:spPr>
            <a:xfrm>
              <a:off x="1401663" y="4781541"/>
              <a:ext cx="145981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Cross-attention</a:t>
              </a: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1FFD4B81-A52C-5124-B599-5FEF7E453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8408" y="5149123"/>
              <a:ext cx="214004" cy="622554"/>
            </a:xfrm>
            <a:prstGeom prst="rect">
              <a:avLst/>
            </a:prstGeom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09CF5B17-9908-9561-CB75-0A60D005F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699" y="1618669"/>
            <a:ext cx="2115384" cy="2115384"/>
          </a:xfrm>
          <a:prstGeom prst="rect">
            <a:avLst/>
          </a:prstGeom>
          <a:ln w="12700">
            <a:noFill/>
          </a:ln>
        </p:spPr>
      </p:pic>
      <p:sp>
        <p:nvSpPr>
          <p:cNvPr id="204" name="Rectangle 203">
            <a:extLst>
              <a:ext uri="{FF2B5EF4-FFF2-40B4-BE49-F238E27FC236}">
                <a16:creationId xmlns:a16="http://schemas.microsoft.com/office/drawing/2014/main" id="{50207526-FD5D-0FB3-30CE-E45206600492}"/>
              </a:ext>
            </a:extLst>
          </p:cNvPr>
          <p:cNvSpPr/>
          <p:nvPr/>
        </p:nvSpPr>
        <p:spPr>
          <a:xfrm>
            <a:off x="2280939" y="2275498"/>
            <a:ext cx="493438" cy="477873"/>
          </a:xfrm>
          <a:prstGeom prst="rect">
            <a:avLst/>
          </a:prstGeom>
          <a:noFill/>
          <a:ln w="38100" cap="flat" cmpd="sng" algn="ctr">
            <a:solidFill>
              <a:srgbClr val="00FA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05" name="Rounded Rectangle 204">
            <a:extLst>
              <a:ext uri="{FF2B5EF4-FFF2-40B4-BE49-F238E27FC236}">
                <a16:creationId xmlns:a16="http://schemas.microsoft.com/office/drawing/2014/main" id="{41BD09A7-C44C-8007-3898-9265C08DB57F}"/>
              </a:ext>
            </a:extLst>
          </p:cNvPr>
          <p:cNvSpPr/>
          <p:nvPr/>
        </p:nvSpPr>
        <p:spPr>
          <a:xfrm>
            <a:off x="9124629" y="5103387"/>
            <a:ext cx="2952767" cy="1085020"/>
          </a:xfrm>
          <a:prstGeom prst="roundRect">
            <a:avLst>
              <a:gd name="adj" fmla="val 7567"/>
            </a:avLst>
          </a:prstGeom>
          <a:solidFill>
            <a:srgbClr val="92D050">
              <a:alpha val="313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VLM (Warped Image, Query):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"There is a lamp to the left of the laptop on the right desk."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21847C1-DBB2-B3E8-2F79-3460AD0B00A0}"/>
              </a:ext>
            </a:extLst>
          </p:cNvPr>
          <p:cNvCxnSpPr>
            <a:cxnSpLocks/>
          </p:cNvCxnSpPr>
          <p:nvPr/>
        </p:nvCxnSpPr>
        <p:spPr>
          <a:xfrm>
            <a:off x="9078820" y="2540798"/>
            <a:ext cx="8292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F1F7B6-C3F8-03ED-86CB-771D2AEC4D94}"/>
              </a:ext>
            </a:extLst>
          </p:cNvPr>
          <p:cNvCxnSpPr>
            <a:cxnSpLocks/>
          </p:cNvCxnSpPr>
          <p:nvPr/>
        </p:nvCxnSpPr>
        <p:spPr>
          <a:xfrm flipV="1">
            <a:off x="3054257" y="5768998"/>
            <a:ext cx="2373037" cy="2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DAC46446-2A93-57A9-8998-006712111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19" y="206609"/>
            <a:ext cx="11360800" cy="763600"/>
          </a:xfrm>
        </p:spPr>
        <p:txBody>
          <a:bodyPr/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Attention-Guided Warping (</a:t>
            </a:r>
            <a:r>
              <a:rPr lang="en-US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AttWarp</a:t>
            </a:r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-Chain)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28A8D4-985F-8659-E8BD-98FE82AF1121}"/>
              </a:ext>
            </a:extLst>
          </p:cNvPr>
          <p:cNvSpPr/>
          <p:nvPr/>
        </p:nvSpPr>
        <p:spPr>
          <a:xfrm>
            <a:off x="158634" y="888248"/>
            <a:ext cx="4613782" cy="596975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987296F-3CE5-4017-F174-81B687CF7575}"/>
              </a:ext>
            </a:extLst>
          </p:cNvPr>
          <p:cNvSpPr/>
          <p:nvPr/>
        </p:nvSpPr>
        <p:spPr>
          <a:xfrm>
            <a:off x="4806405" y="1248849"/>
            <a:ext cx="3886019" cy="5515206"/>
          </a:xfrm>
          <a:prstGeom prst="roundRect">
            <a:avLst>
              <a:gd name="adj" fmla="val 4497"/>
            </a:avLst>
          </a:prstGeom>
          <a:solidFill>
            <a:srgbClr val="F6F4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9ECFA-1E28-DA38-89DB-CDE8C0414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482" y="5103497"/>
            <a:ext cx="2804517" cy="1615580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12D839A-4991-1459-895B-3D1EADAF93C4}"/>
              </a:ext>
            </a:extLst>
          </p:cNvPr>
          <p:cNvGrpSpPr/>
          <p:nvPr/>
        </p:nvGrpSpPr>
        <p:grpSpPr>
          <a:xfrm>
            <a:off x="5149826" y="3958481"/>
            <a:ext cx="3274007" cy="2120900"/>
            <a:chOff x="5149826" y="3958481"/>
            <a:chExt cx="3274007" cy="21209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7AE47FD-D8AB-CBE1-0E6E-B28B0A2D0132}"/>
                </a:ext>
              </a:extLst>
            </p:cNvPr>
            <p:cNvSpPr/>
            <p:nvPr/>
          </p:nvSpPr>
          <p:spPr>
            <a:xfrm>
              <a:off x="5427294" y="4552973"/>
              <a:ext cx="2749550" cy="1511300"/>
            </a:xfrm>
            <a:custGeom>
              <a:avLst/>
              <a:gdLst>
                <a:gd name="connsiteX0" fmla="*/ 2749550 w 2749550"/>
                <a:gd name="connsiteY0" fmla="*/ 701675 h 1511300"/>
                <a:gd name="connsiteX1" fmla="*/ 1381125 w 2749550"/>
                <a:gd name="connsiteY1" fmla="*/ 1511300 h 1511300"/>
                <a:gd name="connsiteX2" fmla="*/ 0 w 2749550"/>
                <a:gd name="connsiteY2" fmla="*/ 698500 h 1511300"/>
                <a:gd name="connsiteX3" fmla="*/ 1371600 w 2749550"/>
                <a:gd name="connsiteY3" fmla="*/ 0 h 1511300"/>
                <a:gd name="connsiteX4" fmla="*/ 2749550 w 2749550"/>
                <a:gd name="connsiteY4" fmla="*/ 701675 h 151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9550" h="1511300">
                  <a:moveTo>
                    <a:pt x="2749550" y="701675"/>
                  </a:moveTo>
                  <a:lnTo>
                    <a:pt x="1381125" y="1511300"/>
                  </a:lnTo>
                  <a:lnTo>
                    <a:pt x="0" y="698500"/>
                  </a:lnTo>
                  <a:lnTo>
                    <a:pt x="1371600" y="0"/>
                  </a:lnTo>
                  <a:lnTo>
                    <a:pt x="2749550" y="70167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34FE44-EBAC-E45C-B17F-7E4B00703B39}"/>
                </a:ext>
              </a:extLst>
            </p:cNvPr>
            <p:cNvSpPr/>
            <p:nvPr/>
          </p:nvSpPr>
          <p:spPr>
            <a:xfrm rot="20022123">
              <a:off x="5149826" y="4044790"/>
              <a:ext cx="1582882" cy="882350"/>
            </a:xfrm>
            <a:prstGeom prst="rect">
              <a:avLst/>
            </a:prstGeom>
            <a:solidFill>
              <a:srgbClr val="00FDFF">
                <a:alpha val="7843"/>
              </a:srgbClr>
            </a:solidFill>
            <a:ln w="9525">
              <a:solidFill>
                <a:srgbClr val="00FDFF">
                  <a:alpha val="31373"/>
                </a:srgb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12D82D5-DC21-EBCB-891D-560881229390}"/>
                </a:ext>
              </a:extLst>
            </p:cNvPr>
            <p:cNvSpPr/>
            <p:nvPr/>
          </p:nvSpPr>
          <p:spPr>
            <a:xfrm rot="1620427">
              <a:off x="6896273" y="4096760"/>
              <a:ext cx="1527560" cy="838456"/>
            </a:xfrm>
            <a:prstGeom prst="rect">
              <a:avLst/>
            </a:prstGeom>
            <a:solidFill>
              <a:srgbClr val="FF2600">
                <a:alpha val="6275"/>
              </a:srgbClr>
            </a:solidFill>
            <a:ln>
              <a:solidFill>
                <a:srgbClr val="FF2600">
                  <a:alpha val="9412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19F4A12-9FBB-F6FB-B6AD-D6F486003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01451" y="3958481"/>
              <a:ext cx="2806700" cy="2120900"/>
            </a:xfrm>
            <a:prstGeom prst="rect">
              <a:avLst/>
            </a:prstGeom>
          </p:spPr>
        </p:pic>
      </p:grpSp>
      <p:sp>
        <p:nvSpPr>
          <p:cNvPr id="122" name="Freeform 121">
            <a:extLst>
              <a:ext uri="{FF2B5EF4-FFF2-40B4-BE49-F238E27FC236}">
                <a16:creationId xmlns:a16="http://schemas.microsoft.com/office/drawing/2014/main" id="{5600D5D0-A1CF-6DB6-CF7B-AB03583F89A3}"/>
              </a:ext>
            </a:extLst>
          </p:cNvPr>
          <p:cNvSpPr/>
          <p:nvPr/>
        </p:nvSpPr>
        <p:spPr>
          <a:xfrm>
            <a:off x="5427294" y="5169199"/>
            <a:ext cx="2749550" cy="1511300"/>
          </a:xfrm>
          <a:custGeom>
            <a:avLst/>
            <a:gdLst>
              <a:gd name="connsiteX0" fmla="*/ 2749550 w 2749550"/>
              <a:gd name="connsiteY0" fmla="*/ 701675 h 1511300"/>
              <a:gd name="connsiteX1" fmla="*/ 1381125 w 2749550"/>
              <a:gd name="connsiteY1" fmla="*/ 1511300 h 1511300"/>
              <a:gd name="connsiteX2" fmla="*/ 0 w 2749550"/>
              <a:gd name="connsiteY2" fmla="*/ 698500 h 1511300"/>
              <a:gd name="connsiteX3" fmla="*/ 1371600 w 2749550"/>
              <a:gd name="connsiteY3" fmla="*/ 0 h 1511300"/>
              <a:gd name="connsiteX4" fmla="*/ 2749550 w 2749550"/>
              <a:gd name="connsiteY4" fmla="*/ 701675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9550" h="1511300">
                <a:moveTo>
                  <a:pt x="2749550" y="701675"/>
                </a:moveTo>
                <a:lnTo>
                  <a:pt x="1381125" y="1511300"/>
                </a:lnTo>
                <a:lnTo>
                  <a:pt x="0" y="698500"/>
                </a:lnTo>
                <a:lnTo>
                  <a:pt x="1371600" y="0"/>
                </a:lnTo>
                <a:lnTo>
                  <a:pt x="2749550" y="701675"/>
                </a:lnTo>
                <a:close/>
              </a:path>
            </a:pathLst>
          </a:custGeom>
          <a:noFill/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62BC8D9-2561-2EB6-4EEB-461F39E3592F}"/>
              </a:ext>
            </a:extLst>
          </p:cNvPr>
          <p:cNvSpPr txBox="1"/>
          <p:nvPr/>
        </p:nvSpPr>
        <p:spPr>
          <a:xfrm>
            <a:off x="5769640" y="1263480"/>
            <a:ext cx="2202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Warping Function</a:t>
            </a: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F2A37DF4-A2F8-77FA-0F02-757503EA2A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0754" y="1621789"/>
            <a:ext cx="2112264" cy="211226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C3219C-8D70-EB64-812A-B168FD8F96C8}"/>
              </a:ext>
            </a:extLst>
          </p:cNvPr>
          <p:cNvSpPr/>
          <p:nvPr/>
        </p:nvSpPr>
        <p:spPr>
          <a:xfrm>
            <a:off x="9056890" y="669593"/>
            <a:ext cx="3100232" cy="596975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4371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video>
              <p:cMediaNode vol="80000">
                <p:cTn id="3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48757-7284-39EC-1A25-6340308EC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9EAC6-C7E5-2937-E166-0922E9913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Warping w/ Chaining helps across the board!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B611A-C3E3-B776-8DCF-39FB0DF2A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3A85C-ADDA-84EC-BB61-4B0813A3AF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3092"/>
          <a:stretch>
            <a:fillRect/>
          </a:stretch>
        </p:blipFill>
        <p:spPr>
          <a:xfrm>
            <a:off x="415600" y="1392740"/>
            <a:ext cx="11360800" cy="1207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82978-EFF9-307D-6BA3-ACFCCFB1FD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304" b="36589"/>
          <a:stretch>
            <a:fillRect/>
          </a:stretch>
        </p:blipFill>
        <p:spPr>
          <a:xfrm>
            <a:off x="415600" y="3978778"/>
            <a:ext cx="11360800" cy="793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B97A8-964E-A6F5-93FB-967E17EF8CD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t="36187" b="59663"/>
          <a:stretch>
            <a:fillRect/>
          </a:stretch>
        </p:blipFill>
        <p:spPr>
          <a:xfrm>
            <a:off x="415600" y="2614614"/>
            <a:ext cx="11360800" cy="296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7B5C1-D9B8-A8C3-F7FA-8179B1AC399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t="82453" b="13397"/>
          <a:stretch>
            <a:fillRect/>
          </a:stretch>
        </p:blipFill>
        <p:spPr>
          <a:xfrm>
            <a:off x="415600" y="4743351"/>
            <a:ext cx="11360800" cy="296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EA59ED-2A9F-66EA-1902-DC25085655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1496" b="93724"/>
          <a:stretch>
            <a:fillRect/>
          </a:stretch>
        </p:blipFill>
        <p:spPr>
          <a:xfrm>
            <a:off x="6096000" y="1499616"/>
            <a:ext cx="5680400" cy="341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F5FB05-1171-49CF-D47C-6C40629754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040" b="51810"/>
          <a:stretch>
            <a:fillRect/>
          </a:stretch>
        </p:blipFill>
        <p:spPr>
          <a:xfrm>
            <a:off x="415600" y="2896264"/>
            <a:ext cx="11360800" cy="296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A5D41-531F-4F24-298E-BB7FF1EEB9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794" b="6056"/>
          <a:stretch>
            <a:fillRect/>
          </a:stretch>
        </p:blipFill>
        <p:spPr>
          <a:xfrm>
            <a:off x="415600" y="5025001"/>
            <a:ext cx="11360800" cy="2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1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rcRect t="89486" r="5255"/>
          <a:stretch>
            <a:fillRect/>
          </a:stretch>
        </p:blipFill>
        <p:spPr>
          <a:xfrm>
            <a:off x="286266" y="3505335"/>
            <a:ext cx="11493393" cy="4222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CF76CA-E453-41FB-6B70-1986DC1AB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AttWarp</a:t>
            </a:r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vs. other distorted or augmented inputs</a:t>
            </a:r>
          </a:p>
        </p:txBody>
      </p:sp>
      <p:pic>
        <p:nvPicPr>
          <p:cNvPr id="4" name="Picture 3" descr="A computer room with desks and chairs&#10;&#10;AI-generated content may be incorrect.">
            <a:extLst>
              <a:ext uri="{FF2B5EF4-FFF2-40B4-BE49-F238E27FC236}">
                <a16:creationId xmlns:a16="http://schemas.microsoft.com/office/drawing/2014/main" id="{6FD31E4D-6A67-842F-A1B0-A2C917955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058" y="1485414"/>
            <a:ext cx="1892107" cy="1892107"/>
          </a:xfrm>
          <a:prstGeom prst="rect">
            <a:avLst/>
          </a:prstGeom>
        </p:spPr>
      </p:pic>
      <p:pic>
        <p:nvPicPr>
          <p:cNvPr id="5" name="Picture 4" descr="A desk with two computers and a printer&#10;&#10;AI-generated content may be incorrect.">
            <a:extLst>
              <a:ext uri="{FF2B5EF4-FFF2-40B4-BE49-F238E27FC236}">
                <a16:creationId xmlns:a16="http://schemas.microsoft.com/office/drawing/2014/main" id="{53E40534-FF0E-4A1B-3D64-55B4BE30D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9451" y="1485414"/>
            <a:ext cx="1892107" cy="1892107"/>
          </a:xfrm>
          <a:prstGeom prst="rect">
            <a:avLst/>
          </a:prstGeom>
        </p:spPr>
      </p:pic>
      <p:pic>
        <p:nvPicPr>
          <p:cNvPr id="6" name="Picture 5" descr="A desk with two computers and a printer&#10;&#10;AI-generated content may be incorrect.">
            <a:extLst>
              <a:ext uri="{FF2B5EF4-FFF2-40B4-BE49-F238E27FC236}">
                <a16:creationId xmlns:a16="http://schemas.microsoft.com/office/drawing/2014/main" id="{E2FBB33E-4C4E-7D69-0E80-F1738C7DE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856" y="1485414"/>
            <a:ext cx="1892107" cy="1892107"/>
          </a:xfrm>
          <a:prstGeom prst="rect">
            <a:avLst/>
          </a:prstGeom>
        </p:spPr>
      </p:pic>
      <p:pic>
        <p:nvPicPr>
          <p:cNvPr id="7" name="Picture 6" descr="A desk with two computers and a green box on it&#10;&#10;AI-generated content may be incorrect.">
            <a:extLst>
              <a:ext uri="{FF2B5EF4-FFF2-40B4-BE49-F238E27FC236}">
                <a16:creationId xmlns:a16="http://schemas.microsoft.com/office/drawing/2014/main" id="{4EB25D4B-B919-ADE9-9FC6-359002CEC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60" y="1485414"/>
            <a:ext cx="1892107" cy="1892107"/>
          </a:xfrm>
          <a:prstGeom prst="rect">
            <a:avLst/>
          </a:prstGeom>
        </p:spPr>
      </p:pic>
      <p:pic>
        <p:nvPicPr>
          <p:cNvPr id="8" name="Picture 7" descr="A desks with computers and chairs&#10;&#10;AI-generated content may be incorrect.">
            <a:extLst>
              <a:ext uri="{FF2B5EF4-FFF2-40B4-BE49-F238E27FC236}">
                <a16:creationId xmlns:a16="http://schemas.microsoft.com/office/drawing/2014/main" id="{12DD526F-B233-A567-DCD0-CD20EAF341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9654" y="1485414"/>
            <a:ext cx="1892107" cy="1892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7138F-C717-3091-C201-3B1E3B90DC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92750"/>
          <a:stretch>
            <a:fillRect/>
          </a:stretch>
        </p:blipFill>
        <p:spPr>
          <a:xfrm>
            <a:off x="293599" y="3980682"/>
            <a:ext cx="11360800" cy="517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6D0801-3D70-8F52-DF69-F2D14B028CD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6187" b="59663"/>
          <a:stretch>
            <a:fillRect/>
          </a:stretch>
        </p:blipFill>
        <p:spPr>
          <a:xfrm>
            <a:off x="293599" y="5898787"/>
            <a:ext cx="11360800" cy="296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716D1-CC55-7903-94C8-5D4490A2A7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4040" b="51810"/>
          <a:stretch>
            <a:fillRect/>
          </a:stretch>
        </p:blipFill>
        <p:spPr>
          <a:xfrm>
            <a:off x="293599" y="6180437"/>
            <a:ext cx="11360800" cy="2963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F04F65-BBAC-3968-87E3-32A4ADE4AB5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7028" b="78822"/>
          <a:stretch>
            <a:fillRect/>
          </a:stretch>
        </p:blipFill>
        <p:spPr>
          <a:xfrm>
            <a:off x="293599" y="4478578"/>
            <a:ext cx="11360800" cy="2963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D12763-9993-CFAB-DA24-65169D0EA07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0563" b="75287"/>
          <a:stretch>
            <a:fillRect/>
          </a:stretch>
        </p:blipFill>
        <p:spPr>
          <a:xfrm>
            <a:off x="293599" y="4739433"/>
            <a:ext cx="11360800" cy="296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FA3077-4AA8-EA4E-B4EC-8824573CE0C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4758" b="71092"/>
          <a:stretch>
            <a:fillRect/>
          </a:stretch>
        </p:blipFill>
        <p:spPr>
          <a:xfrm>
            <a:off x="293599" y="5039055"/>
            <a:ext cx="11360800" cy="2963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24A97B-7BFA-C19C-F5D6-0E6D524A2D7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8441" b="67409"/>
          <a:stretch>
            <a:fillRect/>
          </a:stretch>
        </p:blipFill>
        <p:spPr>
          <a:xfrm>
            <a:off x="293599" y="5302088"/>
            <a:ext cx="11360800" cy="2963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1823F4-1A2C-7008-CB64-6AEA5C48D34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2474" b="63376"/>
          <a:stretch>
            <a:fillRect/>
          </a:stretch>
        </p:blipFill>
        <p:spPr>
          <a:xfrm>
            <a:off x="293599" y="5590059"/>
            <a:ext cx="11360800" cy="296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9D06E-78F1-D5ED-1534-E4EBC1BA8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43;p25">
            <a:extLst>
              <a:ext uri="{FF2B5EF4-FFF2-40B4-BE49-F238E27FC236}">
                <a16:creationId xmlns:a16="http://schemas.microsoft.com/office/drawing/2014/main" id="{DD152F7A-3DBE-933A-854F-725F71E405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b="51017"/>
          <a:stretch>
            <a:fillRect/>
          </a:stretch>
        </p:blipFill>
        <p:spPr>
          <a:xfrm>
            <a:off x="313219" y="1356967"/>
            <a:ext cx="11021327" cy="34980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B7FA3C-209D-D4E5-EAE3-18BABA356A0C}"/>
              </a:ext>
            </a:extLst>
          </p:cNvPr>
          <p:cNvSpPr txBox="1"/>
          <p:nvPr/>
        </p:nvSpPr>
        <p:spPr>
          <a:xfrm>
            <a:off x="313219" y="6097393"/>
            <a:ext cx="61026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Lai, Xin,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Zhuotao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Tian,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Yukang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Chen,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Yanwei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Li, Yuhui Yuan, Shu Liu, and Jiaya Jia. "Lisa: Reasoning segmentation via large language model." In 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Proceedings of the IEEE/CVF Conference on Computer Vision and Pattern Recognition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pp. 9579-9589. 2024.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8881FB7-D1A9-EFA0-FB4F-C0D1946D4E09}"/>
              </a:ext>
            </a:extLst>
          </p:cNvPr>
          <p:cNvSpPr txBox="1">
            <a:spLocks/>
          </p:cNvSpPr>
          <p:nvPr/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  <a:sym typeface="Arial"/>
              </a:rPr>
              <a:t>Same results for detection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  <a:sym typeface="Arial"/>
            </a:endParaRPr>
          </a:p>
        </p:txBody>
      </p:sp>
      <p:sp>
        <p:nvSpPr>
          <p:cNvPr id="2" name="Google Shape;146;p25">
            <a:extLst>
              <a:ext uri="{FF2B5EF4-FFF2-40B4-BE49-F238E27FC236}">
                <a16:creationId xmlns:a16="http://schemas.microsoft.com/office/drawing/2014/main" id="{A37F100F-D477-1717-E971-BFE94963426B}"/>
              </a:ext>
            </a:extLst>
          </p:cNvPr>
          <p:cNvSpPr txBox="1"/>
          <p:nvPr/>
        </p:nvSpPr>
        <p:spPr>
          <a:xfrm>
            <a:off x="1005774" y="4681352"/>
            <a:ext cx="2921200" cy="94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  <a:sym typeface="Times New Roman"/>
              </a:rPr>
              <a:t>LISA-7B: </a:t>
            </a:r>
            <a:br>
              <a:rPr kumimoji="0" lang="e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  <a:sym typeface="Times New Roman"/>
              </a:rPr>
            </a:br>
            <a:r>
              <a:rPr kumimoji="0" lang="e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  <a:sym typeface="Times New Roman"/>
              </a:rPr>
              <a:t>54% on </a:t>
            </a:r>
            <a:r>
              <a:rPr kumimoji="0" lang="e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  <a:sym typeface="Times New Roman"/>
              </a:rPr>
              <a:t>RefCOCO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  <a:sym typeface="Times New Roman"/>
            </a:endParaRPr>
          </a:p>
        </p:txBody>
      </p:sp>
      <p:sp>
        <p:nvSpPr>
          <p:cNvPr id="3" name="Google Shape;146;p25">
            <a:extLst>
              <a:ext uri="{FF2B5EF4-FFF2-40B4-BE49-F238E27FC236}">
                <a16:creationId xmlns:a16="http://schemas.microsoft.com/office/drawing/2014/main" id="{06549051-D49E-88A8-EF66-8068FFC9F162}"/>
              </a:ext>
            </a:extLst>
          </p:cNvPr>
          <p:cNvSpPr txBox="1"/>
          <p:nvPr/>
        </p:nvSpPr>
        <p:spPr>
          <a:xfrm>
            <a:off x="7331565" y="4681352"/>
            <a:ext cx="4330004" cy="94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  <a:sym typeface="Times New Roman"/>
              </a:rPr>
              <a:t>LISA-7B + </a:t>
            </a:r>
            <a:r>
              <a:rPr kumimoji="0" lang="e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  <a:sym typeface="Times New Roman"/>
              </a:rPr>
              <a:t>AttWarp</a:t>
            </a:r>
            <a:r>
              <a:rPr kumimoji="0" lang="e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  <a:sym typeface="Times New Roman"/>
              </a:rPr>
              <a:t>: </a:t>
            </a:r>
            <a:br>
              <a:rPr kumimoji="0" lang="e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  <a:sym typeface="Times New Roman"/>
              </a:rPr>
            </a:br>
            <a:r>
              <a:rPr kumimoji="0" lang="e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  <a:sym typeface="Times New Roman"/>
              </a:rPr>
              <a:t>61% on </a:t>
            </a:r>
            <a:r>
              <a:rPr kumimoji="0" lang="e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  <a:sym typeface="Times New Roman"/>
              </a:rPr>
              <a:t>RefCOCO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40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59698C-182C-E215-FA1C-DC5ABBCC3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55" y="1111428"/>
            <a:ext cx="3904358" cy="2270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163D4A-2E56-3B2F-B73B-183ABC49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Insights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98F9F7-945F-4024-61C7-A6ED0586DF95}"/>
              </a:ext>
            </a:extLst>
          </p:cNvPr>
          <p:cNvSpPr txBox="1"/>
          <p:nvPr/>
        </p:nvSpPr>
        <p:spPr>
          <a:xfrm>
            <a:off x="987543" y="3327854"/>
            <a:ext cx="3576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AttWarp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improves attention</a:t>
            </a:r>
          </a:p>
        </p:txBody>
      </p:sp>
      <p:pic>
        <p:nvPicPr>
          <p:cNvPr id="7" name="Google Shape;120;p22">
            <a:extLst>
              <a:ext uri="{FF2B5EF4-FFF2-40B4-BE49-F238E27FC236}">
                <a16:creationId xmlns:a16="http://schemas.microsoft.com/office/drawing/2014/main" id="{BB709337-0055-9E73-4BE1-E4CD91DA8D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12218" t="28924"/>
          <a:stretch>
            <a:fillRect/>
          </a:stretch>
        </p:blipFill>
        <p:spPr>
          <a:xfrm>
            <a:off x="7429386" y="1563719"/>
            <a:ext cx="3449100" cy="166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0;p22">
            <a:extLst>
              <a:ext uri="{FF2B5EF4-FFF2-40B4-BE49-F238E27FC236}">
                <a16:creationId xmlns:a16="http://schemas.microsoft.com/office/drawing/2014/main" id="{173864C4-EFCA-3266-674C-9738EDAB83D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15129" t="9997" r="48804" b="69057"/>
          <a:stretch>
            <a:fillRect/>
          </a:stretch>
        </p:blipFill>
        <p:spPr>
          <a:xfrm>
            <a:off x="7922849" y="752392"/>
            <a:ext cx="2462174" cy="8516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E1055-9CB4-A602-818C-5D60DE4B7391}"/>
              </a:ext>
            </a:extLst>
          </p:cNvPr>
          <p:cNvSpPr txBox="1"/>
          <p:nvPr/>
        </p:nvSpPr>
        <p:spPr>
          <a:xfrm>
            <a:off x="7490004" y="3380419"/>
            <a:ext cx="3576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Rectilinear-ity is crucial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7EE120-BE0B-8F51-CE79-55FF22001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44" y="3920477"/>
            <a:ext cx="3467468" cy="2344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D63ED7-5E14-752F-A077-E3B47CEC057E}"/>
              </a:ext>
            </a:extLst>
          </p:cNvPr>
          <p:cNvSpPr txBox="1"/>
          <p:nvPr/>
        </p:nvSpPr>
        <p:spPr>
          <a:xfrm>
            <a:off x="987544" y="6227640"/>
            <a:ext cx="3576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All failure modes go down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ACBE9F-F0E7-0193-8982-FCEBED833F95}"/>
              </a:ext>
            </a:extLst>
          </p:cNvPr>
          <p:cNvSpPr txBox="1"/>
          <p:nvPr/>
        </p:nvSpPr>
        <p:spPr>
          <a:xfrm>
            <a:off x="7463500" y="6227640"/>
            <a:ext cx="3576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Robust to design choices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46E495-F788-3090-12A2-44578EE96193}"/>
              </a:ext>
            </a:extLst>
          </p:cNvPr>
          <p:cNvGrpSpPr/>
          <p:nvPr/>
        </p:nvGrpSpPr>
        <p:grpSpPr>
          <a:xfrm>
            <a:off x="7773771" y="3857921"/>
            <a:ext cx="2991435" cy="2369719"/>
            <a:chOff x="7773771" y="3857921"/>
            <a:chExt cx="2991435" cy="236971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837C31-E401-4FF6-E3AA-A2D1A3A8D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135" r="44201" b="1733"/>
            <a:stretch>
              <a:fillRect/>
            </a:stretch>
          </p:blipFill>
          <p:spPr>
            <a:xfrm>
              <a:off x="7773771" y="3857921"/>
              <a:ext cx="2955637" cy="236971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299D23-EC97-3B0F-156C-D012F3B32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1202" t="5042" r="24379" b="86374"/>
            <a:stretch>
              <a:fillRect/>
            </a:stretch>
          </p:blipFill>
          <p:spPr>
            <a:xfrm>
              <a:off x="8942025" y="3920477"/>
              <a:ext cx="1823181" cy="21162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378572-D63B-6518-8427-65B7441E4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1202" t="50990" r="24379" b="40426"/>
            <a:stretch>
              <a:fillRect/>
            </a:stretch>
          </p:blipFill>
          <p:spPr>
            <a:xfrm>
              <a:off x="8942025" y="5067183"/>
              <a:ext cx="1823181" cy="211622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CBB7FD3-00A2-488B-4388-42B23F16FD3B}"/>
              </a:ext>
            </a:extLst>
          </p:cNvPr>
          <p:cNvSpPr/>
          <p:nvPr/>
        </p:nvSpPr>
        <p:spPr>
          <a:xfrm>
            <a:off x="415600" y="1139562"/>
            <a:ext cx="4859978" cy="224200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A2D180-CB1E-3A02-8CDC-E507CB665659}"/>
              </a:ext>
            </a:extLst>
          </p:cNvPr>
          <p:cNvSpPr/>
          <p:nvPr/>
        </p:nvSpPr>
        <p:spPr>
          <a:xfrm>
            <a:off x="6723947" y="743505"/>
            <a:ext cx="4859978" cy="26538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795CE4-02D7-5455-356E-2D834BEF9B95}"/>
              </a:ext>
            </a:extLst>
          </p:cNvPr>
          <p:cNvSpPr/>
          <p:nvPr/>
        </p:nvSpPr>
        <p:spPr>
          <a:xfrm>
            <a:off x="164121" y="3619228"/>
            <a:ext cx="4859978" cy="26538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9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0E59-2CB8-DCF4-7692-67F42564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AttWarp</a:t>
            </a:r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92D78-C0BD-2DA1-0F42-F3A8EDD8F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VLMs err even when they shouldn’t</a:t>
            </a:r>
          </a:p>
          <a:p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Bridging cross-modal gap by warping images</a:t>
            </a:r>
          </a:p>
          <a:p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Allocate more/less pixels to relevant/irrelevant regions</a:t>
            </a:r>
          </a:p>
          <a:p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Tested, robust, intuitive, explainable</a:t>
            </a:r>
          </a:p>
        </p:txBody>
      </p:sp>
    </p:spTree>
    <p:extLst>
      <p:ext uri="{BB962C8B-B14F-4D97-AF65-F5344CB8AC3E}">
        <p14:creationId xmlns:p14="http://schemas.microsoft.com/office/powerpoint/2010/main" val="3836181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B10690-0C1A-46BB-7D29-C83B3657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MU Serif Roman" panose="02000603000000000000" pitchFamily="2" charset="0"/>
              </a:rPr>
              <a:t>VLMs err when they shouldn’t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C2DC82-2AAB-8A3B-D548-05D48DEDF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-US" dirty="0"/>
              <a:t>What device is below the artwork?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534E9-A0B9-A79A-7922-700F31215C78}"/>
              </a:ext>
            </a:extLst>
          </p:cNvPr>
          <p:cNvSpPr txBox="1"/>
          <p:nvPr/>
        </p:nvSpPr>
        <p:spPr>
          <a:xfrm>
            <a:off x="720374" y="6247959"/>
            <a:ext cx="507003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Liu, Haotian,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Chunyuan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Li, Yuheng Li, and Yong Jae Lee. "Improved baselines with visual instruction tuning."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In CVPR 2024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FA3F35-1224-3E2C-F575-B55C45EDF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75" y="2212848"/>
            <a:ext cx="5070036" cy="3358896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4DEB51A-0AD7-9970-A02F-E6D992B42167}"/>
              </a:ext>
            </a:extLst>
          </p:cNvPr>
          <p:cNvSpPr/>
          <p:nvPr/>
        </p:nvSpPr>
        <p:spPr>
          <a:xfrm>
            <a:off x="720375" y="5640657"/>
            <a:ext cx="2084459" cy="306498"/>
          </a:xfrm>
          <a:prstGeom prst="roundRect">
            <a:avLst>
              <a:gd name="adj" fmla="val 7567"/>
            </a:avLst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LLaVA: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Speaker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8A996B-7AF5-8F06-2BA0-39489FA3372C}"/>
              </a:ext>
            </a:extLst>
          </p:cNvPr>
          <p:cNvSpPr txBox="1"/>
          <p:nvPr/>
        </p:nvSpPr>
        <p:spPr>
          <a:xfrm>
            <a:off x="2639403" y="562897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❌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E64A9C-6789-3343-9725-6D28F1877BDE}"/>
              </a:ext>
            </a:extLst>
          </p:cNvPr>
          <p:cNvSpPr/>
          <p:nvPr/>
        </p:nvSpPr>
        <p:spPr>
          <a:xfrm>
            <a:off x="6401595" y="5747626"/>
            <a:ext cx="2084459" cy="306498"/>
          </a:xfrm>
          <a:prstGeom prst="roundRect">
            <a:avLst>
              <a:gd name="adj" fmla="val 7567"/>
            </a:avLst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Qwen: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33D72-D3F0-9BE6-46DF-D751A41AFBA4}"/>
              </a:ext>
            </a:extLst>
          </p:cNvPr>
          <p:cNvSpPr txBox="1"/>
          <p:nvPr/>
        </p:nvSpPr>
        <p:spPr>
          <a:xfrm>
            <a:off x="7742342" y="568933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❌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68FDD-2682-7EB1-376B-26430F70D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592" y="2212848"/>
            <a:ext cx="5070033" cy="3470644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39E6667-3930-4507-A61B-CB431C6DBD6C}"/>
              </a:ext>
            </a:extLst>
          </p:cNvPr>
          <p:cNvSpPr txBox="1">
            <a:spLocks/>
          </p:cNvSpPr>
          <p:nvPr/>
        </p:nvSpPr>
        <p:spPr>
          <a:xfrm>
            <a:off x="6185029" y="1536633"/>
            <a:ext cx="5286596" cy="67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Is there a bottle in the image?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00B2EF-BB1A-D49A-10A2-5EEDFB7FDF92}"/>
              </a:ext>
            </a:extLst>
          </p:cNvPr>
          <p:cNvSpPr txBox="1"/>
          <p:nvPr/>
        </p:nvSpPr>
        <p:spPr>
          <a:xfrm>
            <a:off x="6396779" y="6247959"/>
            <a:ext cx="537962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Bai, Shuai, Keqin Chen,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Xuejing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Liu, Jialin Wang, Wenbin Ge, Sibo Song, Kai Dang et al.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"Qwen2.5-vl technical report."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arXiv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preprint arXiv:2502.13923 (2025).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45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2" grpId="0"/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B10690-0C1A-46BB-7D29-C83B3657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MU Serif Roman" panose="02000603000000000000" pitchFamily="2" charset="0"/>
              </a:rPr>
              <a:t>VLMs err when they shouldn’t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C2DC82-2AAB-8A3B-D548-05D48DEDF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-US" dirty="0"/>
              <a:t>What device is below the artwork?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534E9-A0B9-A79A-7922-700F31215C78}"/>
              </a:ext>
            </a:extLst>
          </p:cNvPr>
          <p:cNvSpPr txBox="1"/>
          <p:nvPr/>
        </p:nvSpPr>
        <p:spPr>
          <a:xfrm>
            <a:off x="720374" y="6247959"/>
            <a:ext cx="507003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Liu, Haotian,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Chunyuan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Li, Yuheng Li, and Yong Jae Lee. "Improved baselines with visual instruction tuning."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In CVPR 2024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FA3F35-1224-3E2C-F575-B55C45EDF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75" y="2212848"/>
            <a:ext cx="5070036" cy="3358896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4DEB51A-0AD7-9970-A02F-E6D992B42167}"/>
              </a:ext>
            </a:extLst>
          </p:cNvPr>
          <p:cNvSpPr/>
          <p:nvPr/>
        </p:nvSpPr>
        <p:spPr>
          <a:xfrm>
            <a:off x="720375" y="5640657"/>
            <a:ext cx="2084459" cy="306498"/>
          </a:xfrm>
          <a:prstGeom prst="roundRect">
            <a:avLst>
              <a:gd name="adj" fmla="val 7567"/>
            </a:avLst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LLaVA: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Speaker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8A996B-7AF5-8F06-2BA0-39489FA3372C}"/>
              </a:ext>
            </a:extLst>
          </p:cNvPr>
          <p:cNvSpPr txBox="1"/>
          <p:nvPr/>
        </p:nvSpPr>
        <p:spPr>
          <a:xfrm>
            <a:off x="2804834" y="555798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❌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DE64A9C-6789-3343-9725-6D28F1877BDE}"/>
              </a:ext>
            </a:extLst>
          </p:cNvPr>
          <p:cNvSpPr/>
          <p:nvPr/>
        </p:nvSpPr>
        <p:spPr>
          <a:xfrm>
            <a:off x="6401595" y="5747626"/>
            <a:ext cx="2084459" cy="306498"/>
          </a:xfrm>
          <a:prstGeom prst="roundRect">
            <a:avLst>
              <a:gd name="adj" fmla="val 7567"/>
            </a:avLst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Qwen: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33D72-D3F0-9BE6-46DF-D751A41AFBA4}"/>
              </a:ext>
            </a:extLst>
          </p:cNvPr>
          <p:cNvSpPr txBox="1"/>
          <p:nvPr/>
        </p:nvSpPr>
        <p:spPr>
          <a:xfrm>
            <a:off x="7742342" y="568933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❌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68FDD-2682-7EB1-376B-26430F70D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592" y="2212848"/>
            <a:ext cx="5070033" cy="3470644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39E6667-3930-4507-A61B-CB431C6DBD6C}"/>
              </a:ext>
            </a:extLst>
          </p:cNvPr>
          <p:cNvSpPr txBox="1">
            <a:spLocks/>
          </p:cNvSpPr>
          <p:nvPr/>
        </p:nvSpPr>
        <p:spPr>
          <a:xfrm>
            <a:off x="6185029" y="1536633"/>
            <a:ext cx="5286596" cy="67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396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rPr>
              <a:t>Is there a bottle in the image?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00B2EF-BB1A-D49A-10A2-5EEDFB7FDF92}"/>
              </a:ext>
            </a:extLst>
          </p:cNvPr>
          <p:cNvSpPr txBox="1"/>
          <p:nvPr/>
        </p:nvSpPr>
        <p:spPr>
          <a:xfrm>
            <a:off x="6396779" y="6247959"/>
            <a:ext cx="537962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Bai, Shuai, Keqin Chen,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Xuejing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Liu, Jialin Wang, Wenbin Ge, Sibo Song, Kai Dang et al.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"Qwen2.5-vl technical report."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arXiv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preprint arXiv:2502.13923 (2025).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 descr="A room with a heat wave&#10;&#10;AI-generated content may be incorrect.">
            <a:extLst>
              <a:ext uri="{FF2B5EF4-FFF2-40B4-BE49-F238E27FC236}">
                <a16:creationId xmlns:a16="http://schemas.microsoft.com/office/drawing/2014/main" id="{89219973-B3E4-54EE-0680-B689A87B6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478" y="2199090"/>
            <a:ext cx="5070034" cy="3358896"/>
          </a:xfrm>
          <a:prstGeom prst="rect">
            <a:avLst/>
          </a:prstGeom>
        </p:spPr>
      </p:pic>
      <p:pic>
        <p:nvPicPr>
          <p:cNvPr id="11" name="Picture 10" descr="A group of people at a fruit stand&#10;&#10;AI-generated content may be incorrect.">
            <a:extLst>
              <a:ext uri="{FF2B5EF4-FFF2-40B4-BE49-F238E27FC236}">
                <a16:creationId xmlns:a16="http://schemas.microsoft.com/office/drawing/2014/main" id="{DB13D288-F0DF-AF9F-50E4-1B7AFD547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1593" y="2212848"/>
            <a:ext cx="5136508" cy="347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8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6A83C-6676-A777-6352-6A72A49EC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492085-861A-166F-7DC7-FEEDFF278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74713"/>
            <a:ext cx="11360800" cy="763600"/>
          </a:xfrm>
        </p:spPr>
        <p:txBody>
          <a:bodyPr/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Past works on improving VLM’s for VQA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26170-BE79-94C9-0DBE-5B83DA85E7BC}"/>
              </a:ext>
            </a:extLst>
          </p:cNvPr>
          <p:cNvSpPr txBox="1"/>
          <p:nvPr/>
        </p:nvSpPr>
        <p:spPr>
          <a:xfrm>
            <a:off x="635000" y="5452406"/>
            <a:ext cx="78392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Compositional Reasoning via Joint Image and Language Decomposition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4E7937-3B41-7FED-4595-3B06C8597E33}"/>
              </a:ext>
            </a:extLst>
          </p:cNvPr>
          <p:cNvSpPr txBox="1"/>
          <p:nvPr/>
        </p:nvSpPr>
        <p:spPr>
          <a:xfrm>
            <a:off x="635000" y="5664979"/>
            <a:ext cx="994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u="sng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Dwip Dalal*,</a:t>
            </a:r>
            <a:r>
              <a:rPr lang="en-US" sz="1200" b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 </a:t>
            </a:r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Madhav Kanda*, </a:t>
            </a:r>
            <a:r>
              <a:rPr lang="en-US" sz="12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Zhenhailong</a:t>
            </a:r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Wang, </a:t>
            </a:r>
            <a:r>
              <a:rPr lang="en-US" sz="1200" u="sng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Heng Ji, Unnat Jain</a:t>
            </a:r>
          </a:p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EACL 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6BF116-CB21-EB9F-2772-B7BA50E38D9A}"/>
              </a:ext>
            </a:extLst>
          </p:cNvPr>
          <p:cNvSpPr txBox="1"/>
          <p:nvPr/>
        </p:nvSpPr>
        <p:spPr>
          <a:xfrm>
            <a:off x="415600" y="5452406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[1]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81CD9-0923-0D48-9340-6BD88A461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027" y="1251543"/>
            <a:ext cx="2029001" cy="2035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F9B4B-95F4-6892-5DC6-F028BD1323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05"/>
          <a:stretch>
            <a:fillRect/>
          </a:stretch>
        </p:blipFill>
        <p:spPr>
          <a:xfrm>
            <a:off x="635000" y="1377730"/>
            <a:ext cx="1925946" cy="1356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279AAA-9C46-053E-8911-A3C2C8C988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42"/>
          <a:stretch>
            <a:fillRect/>
          </a:stretch>
        </p:blipFill>
        <p:spPr>
          <a:xfrm>
            <a:off x="884150" y="1654065"/>
            <a:ext cx="1925946" cy="1356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D75AD-D86B-28C0-5024-34D8A490F3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309"/>
          <a:stretch>
            <a:fillRect/>
          </a:stretch>
        </p:blipFill>
        <p:spPr>
          <a:xfrm>
            <a:off x="1105049" y="1861942"/>
            <a:ext cx="2029001" cy="1424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6D6D88-91EB-B065-AE63-D1DCB9B1C5A9}"/>
              </a:ext>
            </a:extLst>
          </p:cNvPr>
          <p:cNvSpPr txBox="1"/>
          <p:nvPr/>
        </p:nvSpPr>
        <p:spPr>
          <a:xfrm>
            <a:off x="768973" y="3626251"/>
            <a:ext cx="236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Vision-Language Decomposition [1]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7F5674-D748-62A6-A200-2F920FC8936A}"/>
              </a:ext>
            </a:extLst>
          </p:cNvPr>
          <p:cNvSpPr txBox="1"/>
          <p:nvPr/>
        </p:nvSpPr>
        <p:spPr>
          <a:xfrm>
            <a:off x="9582077" y="35177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Visual Grounding [4]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793CB5-2CF4-8ECF-C7F0-6824CD82B43A}"/>
              </a:ext>
            </a:extLst>
          </p:cNvPr>
          <p:cNvSpPr txBox="1"/>
          <p:nvPr/>
        </p:nvSpPr>
        <p:spPr>
          <a:xfrm>
            <a:off x="7335572" y="3535194"/>
            <a:ext cx="1564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Cropping [3]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9F13F5-9718-D335-6D8E-8B865BE1D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298" y="1267094"/>
            <a:ext cx="2029001" cy="14825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FDD590-FBEB-E2CD-1181-679F8A5B0A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9966" y="1267094"/>
            <a:ext cx="2017034" cy="20296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CB6C84-04AD-B052-AEA6-7EFB3E6CCB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3999" y="2724149"/>
            <a:ext cx="2059299" cy="714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D762AA-3ED1-3F62-EFED-AF4271D519C6}"/>
              </a:ext>
            </a:extLst>
          </p:cNvPr>
          <p:cNvSpPr txBox="1"/>
          <p:nvPr/>
        </p:nvSpPr>
        <p:spPr>
          <a:xfrm>
            <a:off x="3975325" y="3626250"/>
            <a:ext cx="3019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Scene Graph Guided answering [2]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74EB59-8C44-B6A9-903B-2483559247C2}"/>
              </a:ext>
            </a:extLst>
          </p:cNvPr>
          <p:cNvSpPr txBox="1"/>
          <p:nvPr/>
        </p:nvSpPr>
        <p:spPr>
          <a:xfrm>
            <a:off x="6261673" y="5443734"/>
            <a:ext cx="7644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Training-free Perception of Small Visual Details with Multimodal LLMs</a:t>
            </a:r>
          </a:p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Jiarui Zhang, Mahyar </a:t>
            </a:r>
            <a:r>
              <a:rPr lang="en-US" sz="12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Khayatkhoei</a:t>
            </a:r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Prateek </a:t>
            </a:r>
            <a:r>
              <a:rPr lang="en-US" sz="12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Chhikara</a:t>
            </a:r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Filip Ilievski</a:t>
            </a:r>
            <a:b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ICLR 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DD6F19-1127-5BF6-3D33-81348218C295}"/>
              </a:ext>
            </a:extLst>
          </p:cNvPr>
          <p:cNvSpPr txBox="1"/>
          <p:nvPr/>
        </p:nvSpPr>
        <p:spPr>
          <a:xfrm>
            <a:off x="6042273" y="5491481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[3]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8BF41E-E624-9261-DB6F-560665C4A7B8}"/>
              </a:ext>
            </a:extLst>
          </p:cNvPr>
          <p:cNvSpPr txBox="1"/>
          <p:nvPr/>
        </p:nvSpPr>
        <p:spPr>
          <a:xfrm>
            <a:off x="605885" y="6104206"/>
            <a:ext cx="5314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Compositional Chain-of-Thought Prompting for Large Multimodal Models</a:t>
            </a:r>
          </a:p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Chancharik Mitra, Brandon Huang, Trevor Darrell, Roei Herzig</a:t>
            </a:r>
          </a:p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CVPR 2026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7E9E4C-CAAD-71B2-A930-5ED37CA2E812}"/>
              </a:ext>
            </a:extLst>
          </p:cNvPr>
          <p:cNvSpPr txBox="1"/>
          <p:nvPr/>
        </p:nvSpPr>
        <p:spPr>
          <a:xfrm>
            <a:off x="413373" y="6150372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[2]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8AD36-CBF2-672F-C859-931367278BFB}"/>
              </a:ext>
            </a:extLst>
          </p:cNvPr>
          <p:cNvSpPr txBox="1"/>
          <p:nvPr/>
        </p:nvSpPr>
        <p:spPr>
          <a:xfrm>
            <a:off x="6220073" y="6114987"/>
            <a:ext cx="5809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Set-of-Mark Prompting Unleashes Extraordinary Visual Grounding in GPT-4V</a:t>
            </a:r>
          </a:p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Jianwei Yang, Hao Zhang, Feng Li, Xueyan Zou, </a:t>
            </a:r>
            <a:r>
              <a:rPr lang="en-US" sz="12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Chunyuan</a:t>
            </a:r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Li, Jianfeng Gao</a:t>
            </a:r>
          </a:p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https://</a:t>
            </a:r>
            <a:r>
              <a:rPr lang="en-US" sz="12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arxiv.org</a:t>
            </a:r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/abs/2310.11441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16269-6727-4E49-B830-BEE73E28F20F}"/>
              </a:ext>
            </a:extLst>
          </p:cNvPr>
          <p:cNvSpPr txBox="1"/>
          <p:nvPr/>
        </p:nvSpPr>
        <p:spPr>
          <a:xfrm>
            <a:off x="5998446" y="6124819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2443168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F01B-4AAB-F841-6DA7-EE8C03AA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“On the right desk, what is to the left of the laptop?”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8454AD3-CC9C-C246-91D3-41736D33E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3FBFC-68D8-7D09-A5EE-FA8B0B97A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837" y="1656509"/>
            <a:ext cx="3398325" cy="3386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8C8CF-3B7B-C516-6C74-3E7EF4443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38" y="1656509"/>
            <a:ext cx="3398325" cy="3398325"/>
          </a:xfrm>
          <a:prstGeom prst="rect">
            <a:avLst/>
          </a:prstGeom>
          <a:ln w="12700">
            <a:noFill/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BB9C350-C603-8744-8F9F-EC5B4CBF6B24}"/>
              </a:ext>
            </a:extLst>
          </p:cNvPr>
          <p:cNvSpPr/>
          <p:nvPr/>
        </p:nvSpPr>
        <p:spPr>
          <a:xfrm>
            <a:off x="530738" y="5342324"/>
            <a:ext cx="5272654" cy="1132149"/>
          </a:xfrm>
          <a:prstGeom prst="roundRect">
            <a:avLst>
              <a:gd name="adj" fmla="val 7567"/>
            </a:avLst>
          </a:prstGeom>
          <a:solidFill>
            <a:srgbClr val="FF2600">
              <a:alpha val="1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VLM (Image, Query):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"To the left of the laptop there is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stack of books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 on the desk."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475505D-43E1-0977-614F-74EC414DB60C}"/>
              </a:ext>
            </a:extLst>
          </p:cNvPr>
          <p:cNvSpPr/>
          <p:nvPr/>
        </p:nvSpPr>
        <p:spPr>
          <a:xfrm>
            <a:off x="6388608" y="5365888"/>
            <a:ext cx="5272654" cy="1085020"/>
          </a:xfrm>
          <a:prstGeom prst="roundRect">
            <a:avLst>
              <a:gd name="adj" fmla="val 7567"/>
            </a:avLst>
          </a:prstGeom>
          <a:solidFill>
            <a:srgbClr val="92D050">
              <a:alpha val="313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VLM (Warped Image, Query):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"There is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lamp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to the left of the laptop on the right desk."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14" name="warp_anim4">
            <a:hlinkClick r:id="" action="ppaction://media"/>
            <a:extLst>
              <a:ext uri="{FF2B5EF4-FFF2-40B4-BE49-F238E27FC236}">
                <a16:creationId xmlns:a16="http://schemas.microsoft.com/office/drawing/2014/main" id="{DBA15D7D-5497-9662-88A1-6C7F9E104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2936" y="1644457"/>
            <a:ext cx="3398325" cy="339832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B978E2E-58B5-A71D-0DC3-9A47B35197A9}"/>
              </a:ext>
            </a:extLst>
          </p:cNvPr>
          <p:cNvSpPr/>
          <p:nvPr/>
        </p:nvSpPr>
        <p:spPr>
          <a:xfrm>
            <a:off x="9024935" y="5042782"/>
            <a:ext cx="2084459" cy="306498"/>
          </a:xfrm>
          <a:prstGeom prst="roundRect">
            <a:avLst>
              <a:gd name="adj" fmla="val 7567"/>
            </a:avLst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(Ours)</a:t>
            </a:r>
          </a:p>
        </p:txBody>
      </p:sp>
    </p:spTree>
    <p:extLst>
      <p:ext uri="{BB962C8B-B14F-4D97-AF65-F5344CB8AC3E}">
        <p14:creationId xmlns:p14="http://schemas.microsoft.com/office/powerpoint/2010/main" val="229486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ABD14-3F44-438B-92FA-2303DAEBEB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261"/>
          <a:stretch>
            <a:fillRect/>
          </a:stretch>
        </p:blipFill>
        <p:spPr>
          <a:xfrm>
            <a:off x="6682175" y="693208"/>
            <a:ext cx="3711624" cy="3449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ow do our eyes and brains work together? | The Kid Should See This">
            <a:extLst>
              <a:ext uri="{FF2B5EF4-FFF2-40B4-BE49-F238E27FC236}">
                <a16:creationId xmlns:a16="http://schemas.microsoft.com/office/drawing/2014/main" id="{282C4640-F6E6-C131-EB13-14BB8675C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01" y="4276558"/>
            <a:ext cx="3752772" cy="2247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C786EF2-2F1A-C327-041C-81B8A60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take at foveal vision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196E8B-1581-6D2D-8B07-BCB518BA928F}"/>
              </a:ext>
            </a:extLst>
          </p:cNvPr>
          <p:cNvSpPr txBox="1"/>
          <p:nvPr/>
        </p:nvSpPr>
        <p:spPr>
          <a:xfrm>
            <a:off x="415600" y="6119336"/>
            <a:ext cx="61558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Gibson, James J.  "Adaptation, after-effect and contrast in the perception of curved lines." 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Journal of experimental psychology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 16.1 (1933)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242" name="Picture 2" descr="The Emergence of a Fovea while Learning to Attend – The Berkeley Artificial  Intelligence Research Blog">
            <a:extLst>
              <a:ext uri="{FF2B5EF4-FFF2-40B4-BE49-F238E27FC236}">
                <a16:creationId xmlns:a16="http://schemas.microsoft.com/office/drawing/2014/main" id="{85E84DB4-F96B-C399-F895-3A6AD464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0" y="1576184"/>
            <a:ext cx="5680400" cy="384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e Emergence of a Fovea while Learning to Attend – The Berkeley Artificial  Intelligence Research Blog">
            <a:extLst>
              <a:ext uri="{FF2B5EF4-FFF2-40B4-BE49-F238E27FC236}">
                <a16:creationId xmlns:a16="http://schemas.microsoft.com/office/drawing/2014/main" id="{6A0D061B-058A-7612-EE87-86EE632E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0" y="1576184"/>
            <a:ext cx="5680399" cy="384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31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AD8D7-105B-7D34-569E-EB16D52B5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warp_anim4">
            <a:hlinkClick r:id="" action="ppaction://media"/>
            <a:extLst>
              <a:ext uri="{FF2B5EF4-FFF2-40B4-BE49-F238E27FC236}">
                <a16:creationId xmlns:a16="http://schemas.microsoft.com/office/drawing/2014/main" id="{5847EB30-E09C-C233-AA0A-7646C3044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9756" y="1645777"/>
            <a:ext cx="2101830" cy="210183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69F170B-9AC6-5F49-5FCC-9825848524FA}"/>
              </a:ext>
            </a:extLst>
          </p:cNvPr>
          <p:cNvSpPr/>
          <p:nvPr/>
        </p:nvSpPr>
        <p:spPr>
          <a:xfrm>
            <a:off x="4806405" y="1248849"/>
            <a:ext cx="3886019" cy="5515206"/>
          </a:xfrm>
          <a:prstGeom prst="roundRect">
            <a:avLst>
              <a:gd name="adj" fmla="val 4497"/>
            </a:avLst>
          </a:prstGeom>
          <a:solidFill>
            <a:srgbClr val="F6F4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01" name="Picture 200" descr="A desk with two computers and a printer&#10;&#10;AI-generated content may be incorrect.">
            <a:extLst>
              <a:ext uri="{FF2B5EF4-FFF2-40B4-BE49-F238E27FC236}">
                <a16:creationId xmlns:a16="http://schemas.microsoft.com/office/drawing/2014/main" id="{C9AF73C2-B59E-BDAE-5246-9ECF6CBAB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756" y="1632223"/>
            <a:ext cx="2115384" cy="2115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6C4462-C5CE-6A73-C9B9-215D38498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482" y="5103497"/>
            <a:ext cx="2804517" cy="16155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3100C9-1F39-2A16-681C-106348862A2B}"/>
              </a:ext>
            </a:extLst>
          </p:cNvPr>
          <p:cNvSpPr txBox="1"/>
          <p:nvPr/>
        </p:nvSpPr>
        <p:spPr>
          <a:xfrm>
            <a:off x="0" y="1248849"/>
            <a:ext cx="4583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"On the right desk, what is to the left of the laptop?"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B0F088-7FE0-F42F-C4A8-5D49544992CE}"/>
              </a:ext>
            </a:extLst>
          </p:cNvPr>
          <p:cNvCxnSpPr>
            <a:cxnSpLocks/>
          </p:cNvCxnSpPr>
          <p:nvPr/>
        </p:nvCxnSpPr>
        <p:spPr>
          <a:xfrm>
            <a:off x="1033110" y="1556626"/>
            <a:ext cx="0" cy="3508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24C134B-2138-F81B-4150-904EBC9864F0}"/>
              </a:ext>
            </a:extLst>
          </p:cNvPr>
          <p:cNvCxnSpPr>
            <a:cxnSpLocks/>
          </p:cNvCxnSpPr>
          <p:nvPr/>
        </p:nvCxnSpPr>
        <p:spPr>
          <a:xfrm>
            <a:off x="3129616" y="2540798"/>
            <a:ext cx="167258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0361FB9-FAB5-1E77-CE1C-543647F66CA5}"/>
              </a:ext>
            </a:extLst>
          </p:cNvPr>
          <p:cNvSpPr txBox="1"/>
          <p:nvPr/>
        </p:nvSpPr>
        <p:spPr>
          <a:xfrm>
            <a:off x="3054257" y="5216121"/>
            <a:ext cx="16791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Attention Aggregation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MU Serif Roman" panose="02000603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from Language Decoder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8BFFD7C-0B5E-8736-AAC1-0768FE8936AE}"/>
              </a:ext>
            </a:extLst>
          </p:cNvPr>
          <p:cNvGrpSpPr/>
          <p:nvPr/>
        </p:nvGrpSpPr>
        <p:grpSpPr>
          <a:xfrm>
            <a:off x="5149826" y="3958481"/>
            <a:ext cx="3274007" cy="2120900"/>
            <a:chOff x="5149826" y="3958481"/>
            <a:chExt cx="3274007" cy="21209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B57067-8A85-CC6F-97BB-0434132351AB}"/>
                </a:ext>
              </a:extLst>
            </p:cNvPr>
            <p:cNvSpPr/>
            <p:nvPr/>
          </p:nvSpPr>
          <p:spPr>
            <a:xfrm>
              <a:off x="5427294" y="4552973"/>
              <a:ext cx="2749550" cy="1511300"/>
            </a:xfrm>
            <a:custGeom>
              <a:avLst/>
              <a:gdLst>
                <a:gd name="connsiteX0" fmla="*/ 2749550 w 2749550"/>
                <a:gd name="connsiteY0" fmla="*/ 701675 h 1511300"/>
                <a:gd name="connsiteX1" fmla="*/ 1381125 w 2749550"/>
                <a:gd name="connsiteY1" fmla="*/ 1511300 h 1511300"/>
                <a:gd name="connsiteX2" fmla="*/ 0 w 2749550"/>
                <a:gd name="connsiteY2" fmla="*/ 698500 h 1511300"/>
                <a:gd name="connsiteX3" fmla="*/ 1371600 w 2749550"/>
                <a:gd name="connsiteY3" fmla="*/ 0 h 1511300"/>
                <a:gd name="connsiteX4" fmla="*/ 2749550 w 2749550"/>
                <a:gd name="connsiteY4" fmla="*/ 701675 h 151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9550" h="1511300">
                  <a:moveTo>
                    <a:pt x="2749550" y="701675"/>
                  </a:moveTo>
                  <a:lnTo>
                    <a:pt x="1381125" y="1511300"/>
                  </a:lnTo>
                  <a:lnTo>
                    <a:pt x="0" y="698500"/>
                  </a:lnTo>
                  <a:lnTo>
                    <a:pt x="1371600" y="0"/>
                  </a:lnTo>
                  <a:lnTo>
                    <a:pt x="2749550" y="70167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98E71D-B941-5B49-42FB-A87C2A895020}"/>
                </a:ext>
              </a:extLst>
            </p:cNvPr>
            <p:cNvSpPr/>
            <p:nvPr/>
          </p:nvSpPr>
          <p:spPr>
            <a:xfrm rot="20022123">
              <a:off x="5149826" y="4044790"/>
              <a:ext cx="1582882" cy="882350"/>
            </a:xfrm>
            <a:prstGeom prst="rect">
              <a:avLst/>
            </a:prstGeom>
            <a:solidFill>
              <a:srgbClr val="00FDFF">
                <a:alpha val="7843"/>
              </a:srgbClr>
            </a:solidFill>
            <a:ln w="9525">
              <a:solidFill>
                <a:srgbClr val="00FDFF">
                  <a:alpha val="31373"/>
                </a:srgb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A4E5AFF-6DD7-51B9-E6AD-F3928939A311}"/>
                </a:ext>
              </a:extLst>
            </p:cNvPr>
            <p:cNvSpPr/>
            <p:nvPr/>
          </p:nvSpPr>
          <p:spPr>
            <a:xfrm rot="1620427">
              <a:off x="6896273" y="4096760"/>
              <a:ext cx="1527560" cy="838456"/>
            </a:xfrm>
            <a:prstGeom prst="rect">
              <a:avLst/>
            </a:prstGeom>
            <a:solidFill>
              <a:srgbClr val="FF2600">
                <a:alpha val="6275"/>
              </a:srgbClr>
            </a:solidFill>
            <a:ln>
              <a:solidFill>
                <a:srgbClr val="FF2600">
                  <a:alpha val="9412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2AD1EEA-2F71-224C-2C3F-942562083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01451" y="3958481"/>
              <a:ext cx="2806700" cy="2120900"/>
            </a:xfrm>
            <a:prstGeom prst="rect">
              <a:avLst/>
            </a:prstGeom>
          </p:spPr>
        </p:pic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4DBE5A8-2174-63FD-B36C-19ED62A3F7E2}"/>
              </a:ext>
            </a:extLst>
          </p:cNvPr>
          <p:cNvCxnSpPr>
            <a:cxnSpLocks/>
          </p:cNvCxnSpPr>
          <p:nvPr/>
        </p:nvCxnSpPr>
        <p:spPr>
          <a:xfrm>
            <a:off x="10899960" y="3747607"/>
            <a:ext cx="0" cy="15577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6C8590B5-3C3D-B87B-6356-8710169CE08B}"/>
              </a:ext>
            </a:extLst>
          </p:cNvPr>
          <p:cNvSpPr txBox="1"/>
          <p:nvPr/>
        </p:nvSpPr>
        <p:spPr>
          <a:xfrm>
            <a:off x="3255761" y="2171466"/>
            <a:ext cx="16791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Image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9B8B2BB-43BF-0198-5C5B-31068F3FAF2E}"/>
              </a:ext>
            </a:extLst>
          </p:cNvPr>
          <p:cNvGrpSpPr/>
          <p:nvPr/>
        </p:nvGrpSpPr>
        <p:grpSpPr>
          <a:xfrm>
            <a:off x="149749" y="3556668"/>
            <a:ext cx="2947504" cy="2995978"/>
            <a:chOff x="149749" y="3556668"/>
            <a:chExt cx="2947504" cy="299597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6A4746E-F695-E5D0-0CE1-29871634CFCF}"/>
                </a:ext>
              </a:extLst>
            </p:cNvPr>
            <p:cNvSpPr/>
            <p:nvPr/>
          </p:nvSpPr>
          <p:spPr>
            <a:xfrm>
              <a:off x="313602" y="5103387"/>
              <a:ext cx="2689523" cy="1449259"/>
            </a:xfrm>
            <a:prstGeom prst="roundRect">
              <a:avLst>
                <a:gd name="adj" fmla="val 5252"/>
              </a:avLst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484D7F7-6D9F-4D24-D75B-F684F6153066}"/>
                </a:ext>
              </a:extLst>
            </p:cNvPr>
            <p:cNvSpPr/>
            <p:nvPr/>
          </p:nvSpPr>
          <p:spPr>
            <a:xfrm>
              <a:off x="395886" y="5329554"/>
              <a:ext cx="2427469" cy="252698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13D6EACB-09D0-A3E2-2D64-473A46882722}"/>
                </a:ext>
              </a:extLst>
            </p:cNvPr>
            <p:cNvSpPr/>
            <p:nvPr/>
          </p:nvSpPr>
          <p:spPr>
            <a:xfrm>
              <a:off x="1230835" y="3909640"/>
              <a:ext cx="1772290" cy="417654"/>
            </a:xfrm>
            <a:prstGeom prst="roundRect">
              <a:avLst/>
            </a:prstGeom>
            <a:solidFill>
              <a:srgbClr val="FF2600">
                <a:alpha val="31373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Vision Model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DBBE41BA-2D05-3F0A-4392-BA32BE40C8A0}"/>
                </a:ext>
              </a:extLst>
            </p:cNvPr>
            <p:cNvSpPr/>
            <p:nvPr/>
          </p:nvSpPr>
          <p:spPr>
            <a:xfrm>
              <a:off x="1528539" y="4436171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510DD77-0C49-9415-2446-88EA22F97A1D}"/>
                </a:ext>
              </a:extLst>
            </p:cNvPr>
            <p:cNvSpPr/>
            <p:nvPr/>
          </p:nvSpPr>
          <p:spPr>
            <a:xfrm>
              <a:off x="1837075" y="4437882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11460AC6-1EDB-4F6A-3C62-653AE1992D99}"/>
                </a:ext>
              </a:extLst>
            </p:cNvPr>
            <p:cNvSpPr/>
            <p:nvPr/>
          </p:nvSpPr>
          <p:spPr>
            <a:xfrm>
              <a:off x="2145611" y="4434576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12649858-8624-DCCC-0AF7-75A5E2F96850}"/>
                </a:ext>
              </a:extLst>
            </p:cNvPr>
            <p:cNvSpPr/>
            <p:nvPr/>
          </p:nvSpPr>
          <p:spPr>
            <a:xfrm>
              <a:off x="2443679" y="4434576"/>
              <a:ext cx="231626" cy="228600"/>
            </a:xfrm>
            <a:prstGeom prst="roundRect">
              <a:avLst/>
            </a:prstGeom>
            <a:solidFill>
              <a:srgbClr val="FFBBAF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C48C71B8-97A4-C4B9-4FD0-39E8280292F6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 flipH="1">
              <a:off x="2116980" y="3556668"/>
              <a:ext cx="3224" cy="3529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46FFEE62-D7EA-7F1C-86A3-F4D468A15F5F}"/>
                </a:ext>
              </a:extLst>
            </p:cNvPr>
            <p:cNvSpPr/>
            <p:nvPr/>
          </p:nvSpPr>
          <p:spPr>
            <a:xfrm>
              <a:off x="1954576" y="5643284"/>
              <a:ext cx="231626" cy="228600"/>
            </a:xfrm>
            <a:prstGeom prst="roundRect">
              <a:avLst/>
            </a:prstGeom>
            <a:solidFill>
              <a:srgbClr val="FFD57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97312A2D-A35E-4A48-A126-90141B2FBA17}"/>
                </a:ext>
              </a:extLst>
            </p:cNvPr>
            <p:cNvSpPr/>
            <p:nvPr/>
          </p:nvSpPr>
          <p:spPr>
            <a:xfrm>
              <a:off x="2258747" y="5643284"/>
              <a:ext cx="231626" cy="228600"/>
            </a:xfrm>
            <a:prstGeom prst="roundRect">
              <a:avLst/>
            </a:prstGeom>
            <a:solidFill>
              <a:srgbClr val="FFD57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50E00317-6EA4-2311-AAE0-7C4F4EDBC79D}"/>
                </a:ext>
              </a:extLst>
            </p:cNvPr>
            <p:cNvSpPr/>
            <p:nvPr/>
          </p:nvSpPr>
          <p:spPr>
            <a:xfrm>
              <a:off x="2556815" y="5643284"/>
              <a:ext cx="231626" cy="228600"/>
            </a:xfrm>
            <a:prstGeom prst="roundRect">
              <a:avLst/>
            </a:prstGeom>
            <a:solidFill>
              <a:srgbClr val="FFD57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3FE6435-593F-B80F-87AD-17FF6D9E2C15}"/>
                </a:ext>
              </a:extLst>
            </p:cNvPr>
            <p:cNvSpPr txBox="1"/>
            <p:nvPr/>
          </p:nvSpPr>
          <p:spPr>
            <a:xfrm>
              <a:off x="149749" y="5305336"/>
              <a:ext cx="13306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Layers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6C6B74B-67D0-090F-D528-002FC872AC7E}"/>
                </a:ext>
              </a:extLst>
            </p:cNvPr>
            <p:cNvCxnSpPr>
              <a:cxnSpLocks/>
              <a:stCxn id="64" idx="2"/>
              <a:endCxn id="71" idx="0"/>
            </p:cNvCxnSpPr>
            <p:nvPr/>
          </p:nvCxnSpPr>
          <p:spPr>
            <a:xfrm>
              <a:off x="1644357" y="4664776"/>
              <a:ext cx="426037" cy="97851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0D84EF7-6A42-4A64-68FC-5E23972AB23D}"/>
                </a:ext>
              </a:extLst>
            </p:cNvPr>
            <p:cNvCxnSpPr>
              <a:cxnSpLocks/>
              <a:stCxn id="65" idx="2"/>
              <a:endCxn id="71" idx="0"/>
            </p:cNvCxnSpPr>
            <p:nvPr/>
          </p:nvCxnSpPr>
          <p:spPr>
            <a:xfrm>
              <a:off x="1952893" y="4666482"/>
              <a:ext cx="117501" cy="97680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B3142FB-7207-3DA3-27F6-2430A7E50F6A}"/>
                </a:ext>
              </a:extLst>
            </p:cNvPr>
            <p:cNvCxnSpPr>
              <a:cxnSpLocks/>
              <a:stCxn id="66" idx="2"/>
              <a:endCxn id="71" idx="0"/>
            </p:cNvCxnSpPr>
            <p:nvPr/>
          </p:nvCxnSpPr>
          <p:spPr>
            <a:xfrm flipH="1">
              <a:off x="2070394" y="4663176"/>
              <a:ext cx="191035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6B6B66A-0F0F-2122-BAE6-0CF794124E90}"/>
                </a:ext>
              </a:extLst>
            </p:cNvPr>
            <p:cNvCxnSpPr>
              <a:cxnSpLocks/>
              <a:stCxn id="67" idx="2"/>
              <a:endCxn id="71" idx="0"/>
            </p:cNvCxnSpPr>
            <p:nvPr/>
          </p:nvCxnSpPr>
          <p:spPr>
            <a:xfrm flipH="1">
              <a:off x="2070394" y="4663176"/>
              <a:ext cx="489103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3FD1603-818C-FE4D-C231-41CDC5899796}"/>
                </a:ext>
              </a:extLst>
            </p:cNvPr>
            <p:cNvCxnSpPr>
              <a:cxnSpLocks/>
              <a:stCxn id="65" idx="2"/>
              <a:endCxn id="72" idx="0"/>
            </p:cNvCxnSpPr>
            <p:nvPr/>
          </p:nvCxnSpPr>
          <p:spPr>
            <a:xfrm>
              <a:off x="1952888" y="4666482"/>
              <a:ext cx="421672" cy="97680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3193BBA-B7AB-C958-0058-5F38EDAB46EB}"/>
                </a:ext>
              </a:extLst>
            </p:cNvPr>
            <p:cNvCxnSpPr>
              <a:cxnSpLocks/>
              <a:stCxn id="66" idx="2"/>
              <a:endCxn id="72" idx="0"/>
            </p:cNvCxnSpPr>
            <p:nvPr/>
          </p:nvCxnSpPr>
          <p:spPr>
            <a:xfrm>
              <a:off x="2261424" y="4663176"/>
              <a:ext cx="113136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ED5A485-2F75-041A-E223-61EFF18FB750}"/>
                </a:ext>
              </a:extLst>
            </p:cNvPr>
            <p:cNvCxnSpPr>
              <a:cxnSpLocks/>
              <a:stCxn id="67" idx="2"/>
              <a:endCxn id="72" idx="0"/>
            </p:cNvCxnSpPr>
            <p:nvPr/>
          </p:nvCxnSpPr>
          <p:spPr>
            <a:xfrm flipH="1">
              <a:off x="2374560" y="4663176"/>
              <a:ext cx="184932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CA3CF36-7CDA-5817-E8FB-41692571A64B}"/>
                </a:ext>
              </a:extLst>
            </p:cNvPr>
            <p:cNvCxnSpPr>
              <a:cxnSpLocks/>
              <a:stCxn id="64" idx="2"/>
              <a:endCxn id="73" idx="0"/>
            </p:cNvCxnSpPr>
            <p:nvPr/>
          </p:nvCxnSpPr>
          <p:spPr>
            <a:xfrm>
              <a:off x="1644352" y="4664776"/>
              <a:ext cx="1028276" cy="97851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51E9C36-5D20-9066-D154-F4FC72A4A575}"/>
                </a:ext>
              </a:extLst>
            </p:cNvPr>
            <p:cNvCxnSpPr>
              <a:cxnSpLocks/>
              <a:stCxn id="65" idx="2"/>
              <a:endCxn id="73" idx="0"/>
            </p:cNvCxnSpPr>
            <p:nvPr/>
          </p:nvCxnSpPr>
          <p:spPr>
            <a:xfrm>
              <a:off x="1952888" y="4666482"/>
              <a:ext cx="719740" cy="976802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885D953-4D80-7276-5F86-29FAF6DA4B84}"/>
                </a:ext>
              </a:extLst>
            </p:cNvPr>
            <p:cNvCxnSpPr>
              <a:cxnSpLocks/>
              <a:stCxn id="66" idx="2"/>
              <a:endCxn id="73" idx="0"/>
            </p:cNvCxnSpPr>
            <p:nvPr/>
          </p:nvCxnSpPr>
          <p:spPr>
            <a:xfrm>
              <a:off x="2261424" y="4663176"/>
              <a:ext cx="411204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22CEF2F-0E0C-9D12-D878-AE9EE19DD048}"/>
                </a:ext>
              </a:extLst>
            </p:cNvPr>
            <p:cNvCxnSpPr>
              <a:cxnSpLocks/>
              <a:stCxn id="67" idx="2"/>
              <a:endCxn id="73" idx="0"/>
            </p:cNvCxnSpPr>
            <p:nvPr/>
          </p:nvCxnSpPr>
          <p:spPr>
            <a:xfrm>
              <a:off x="2559492" y="4663176"/>
              <a:ext cx="113136" cy="98010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C5D5FA8-09B3-4A78-B6F3-61A940500234}"/>
                </a:ext>
              </a:extLst>
            </p:cNvPr>
            <p:cNvSpPr txBox="1"/>
            <p:nvPr/>
          </p:nvSpPr>
          <p:spPr>
            <a:xfrm>
              <a:off x="313219" y="5857580"/>
              <a:ext cx="200129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Language Model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FF8B3723-D78C-47CF-1EF8-B99DD1F4F519}"/>
                </a:ext>
              </a:extLst>
            </p:cNvPr>
            <p:cNvSpPr/>
            <p:nvPr/>
          </p:nvSpPr>
          <p:spPr>
            <a:xfrm>
              <a:off x="398546" y="6164297"/>
              <a:ext cx="2401651" cy="107063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4D2A88A5-8FC6-2A90-2DBD-33F5AAD6A040}"/>
                </a:ext>
              </a:extLst>
            </p:cNvPr>
            <p:cNvSpPr/>
            <p:nvPr/>
          </p:nvSpPr>
          <p:spPr>
            <a:xfrm>
              <a:off x="398546" y="6302610"/>
              <a:ext cx="2401651" cy="107063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FCFE5294-C056-3969-9B19-852801F00C33}"/>
                </a:ext>
              </a:extLst>
            </p:cNvPr>
            <p:cNvSpPr/>
            <p:nvPr/>
          </p:nvSpPr>
          <p:spPr>
            <a:xfrm>
              <a:off x="398546" y="5175006"/>
              <a:ext cx="2401651" cy="107063"/>
            </a:xfrm>
            <a:prstGeom prst="roundRect">
              <a:avLst/>
            </a:prstGeom>
            <a:solidFill>
              <a:srgbClr val="FFFC00">
                <a:alpha val="1882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481D59B-08B0-6A81-5255-4779FFC47CD4}"/>
                </a:ext>
              </a:extLst>
            </p:cNvPr>
            <p:cNvSpPr txBox="1"/>
            <p:nvPr/>
          </p:nvSpPr>
          <p:spPr>
            <a:xfrm>
              <a:off x="1258270" y="4781541"/>
              <a:ext cx="183898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Cross-modal attention</a:t>
              </a: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5D617F99-3828-7E83-55D0-E571B50CE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8408" y="5149123"/>
              <a:ext cx="214004" cy="622554"/>
            </a:xfrm>
            <a:prstGeom prst="rect">
              <a:avLst/>
            </a:prstGeom>
          </p:spPr>
        </p:pic>
      </p:grpSp>
      <p:sp>
        <p:nvSpPr>
          <p:cNvPr id="122" name="Freeform 121">
            <a:extLst>
              <a:ext uri="{FF2B5EF4-FFF2-40B4-BE49-F238E27FC236}">
                <a16:creationId xmlns:a16="http://schemas.microsoft.com/office/drawing/2014/main" id="{7958516C-BE70-FF7C-E124-D7768488680C}"/>
              </a:ext>
            </a:extLst>
          </p:cNvPr>
          <p:cNvSpPr/>
          <p:nvPr/>
        </p:nvSpPr>
        <p:spPr>
          <a:xfrm>
            <a:off x="5427294" y="5169199"/>
            <a:ext cx="2749550" cy="1511300"/>
          </a:xfrm>
          <a:custGeom>
            <a:avLst/>
            <a:gdLst>
              <a:gd name="connsiteX0" fmla="*/ 2749550 w 2749550"/>
              <a:gd name="connsiteY0" fmla="*/ 701675 h 1511300"/>
              <a:gd name="connsiteX1" fmla="*/ 1381125 w 2749550"/>
              <a:gd name="connsiteY1" fmla="*/ 1511300 h 1511300"/>
              <a:gd name="connsiteX2" fmla="*/ 0 w 2749550"/>
              <a:gd name="connsiteY2" fmla="*/ 698500 h 1511300"/>
              <a:gd name="connsiteX3" fmla="*/ 1371600 w 2749550"/>
              <a:gd name="connsiteY3" fmla="*/ 0 h 1511300"/>
              <a:gd name="connsiteX4" fmla="*/ 2749550 w 2749550"/>
              <a:gd name="connsiteY4" fmla="*/ 701675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9550" h="1511300">
                <a:moveTo>
                  <a:pt x="2749550" y="701675"/>
                </a:moveTo>
                <a:lnTo>
                  <a:pt x="1381125" y="1511300"/>
                </a:lnTo>
                <a:lnTo>
                  <a:pt x="0" y="698500"/>
                </a:lnTo>
                <a:lnTo>
                  <a:pt x="1371600" y="0"/>
                </a:lnTo>
                <a:lnTo>
                  <a:pt x="2749550" y="701675"/>
                </a:lnTo>
                <a:close/>
              </a:path>
            </a:pathLst>
          </a:custGeom>
          <a:noFill/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60C9F589-C58E-B939-28D2-9A47D50F80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1699" y="1618669"/>
            <a:ext cx="2115384" cy="2115384"/>
          </a:xfrm>
          <a:prstGeom prst="rect">
            <a:avLst/>
          </a:prstGeom>
          <a:ln w="12700">
            <a:noFill/>
          </a:ln>
        </p:spPr>
      </p:pic>
      <p:sp>
        <p:nvSpPr>
          <p:cNvPr id="205" name="Rounded Rectangle 204">
            <a:extLst>
              <a:ext uri="{FF2B5EF4-FFF2-40B4-BE49-F238E27FC236}">
                <a16:creationId xmlns:a16="http://schemas.microsoft.com/office/drawing/2014/main" id="{45BE927A-61E6-76C9-3138-6AA313F6725A}"/>
              </a:ext>
            </a:extLst>
          </p:cNvPr>
          <p:cNvSpPr/>
          <p:nvPr/>
        </p:nvSpPr>
        <p:spPr>
          <a:xfrm>
            <a:off x="9124629" y="5103387"/>
            <a:ext cx="2952767" cy="1085020"/>
          </a:xfrm>
          <a:prstGeom prst="roundRect">
            <a:avLst>
              <a:gd name="adj" fmla="val 7567"/>
            </a:avLst>
          </a:prstGeom>
          <a:solidFill>
            <a:srgbClr val="92D050">
              <a:alpha val="3137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VLM (Warped Image, Query):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rPr>
              <a:t>"There is a lamp to the left of the laptop on the right desk."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4F7742B-546C-3E47-CAA0-2EA57829CD38}"/>
              </a:ext>
            </a:extLst>
          </p:cNvPr>
          <p:cNvSpPr txBox="1"/>
          <p:nvPr/>
        </p:nvSpPr>
        <p:spPr>
          <a:xfrm>
            <a:off x="5769640" y="1263480"/>
            <a:ext cx="2202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Warping Function</a:t>
            </a: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746DEC32-D974-5B35-CB6C-BB7759617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0754" y="1621789"/>
            <a:ext cx="2112264" cy="211226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FCB551D-17A1-FDD3-A38B-98DE940CBB66}"/>
              </a:ext>
            </a:extLst>
          </p:cNvPr>
          <p:cNvCxnSpPr>
            <a:cxnSpLocks/>
          </p:cNvCxnSpPr>
          <p:nvPr/>
        </p:nvCxnSpPr>
        <p:spPr>
          <a:xfrm>
            <a:off x="8691172" y="2540798"/>
            <a:ext cx="12169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3A5D0F-1A0D-0E52-B101-C04CBE290D9B}"/>
              </a:ext>
            </a:extLst>
          </p:cNvPr>
          <p:cNvCxnSpPr>
            <a:cxnSpLocks/>
          </p:cNvCxnSpPr>
          <p:nvPr/>
        </p:nvCxnSpPr>
        <p:spPr>
          <a:xfrm flipV="1">
            <a:off x="3054257" y="5768998"/>
            <a:ext cx="2373037" cy="2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7E992613-D0FE-B42D-8C23-4309EACD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19" y="206609"/>
            <a:ext cx="11360800" cy="763600"/>
          </a:xfrm>
        </p:spPr>
        <p:txBody>
          <a:bodyPr/>
          <a:lstStyle/>
          <a:p>
            <a:r>
              <a:rPr lang="en-US" dirty="0"/>
              <a:t>Attention-Guided Warping (</a:t>
            </a:r>
            <a:r>
              <a:rPr lang="en-US" dirty="0" err="1"/>
              <a:t>AttWarp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38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video>
              <p:cMediaNode vol="80000">
                <p:cTn id="66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87" grpId="0"/>
      <p:bldP spid="115" grpId="0"/>
      <p:bldP spid="122" grpId="0" animBg="1"/>
      <p:bldP spid="205" grpId="0" animBg="1"/>
      <p:bldP spid="92" grpId="0"/>
      <p:bldP spid="9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FADFD-D212-5256-FD58-CEBFCE9F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Attention-Guided Warping (</a:t>
            </a:r>
            <a:r>
              <a:rPr lang="en-US" dirty="0" err="1"/>
              <a:t>AttWarp</a:t>
            </a:r>
            <a:r>
              <a:rPr lang="en-US" dirty="0"/>
              <a:t>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1D6F85-CC51-AFC5-FF66-D496DDF27AA0}"/>
              </a:ext>
            </a:extLst>
          </p:cNvPr>
          <p:cNvGrpSpPr/>
          <p:nvPr/>
        </p:nvGrpSpPr>
        <p:grpSpPr>
          <a:xfrm>
            <a:off x="0" y="4128297"/>
            <a:ext cx="8798446" cy="2600043"/>
            <a:chOff x="198558" y="3920234"/>
            <a:chExt cx="6583368" cy="19454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C619C2-FD01-C7AA-753C-22723E378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317" y="4221675"/>
              <a:ext cx="1938298" cy="132684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C06908-E3C4-1AB6-2652-DC925B1C2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7025" y="4215812"/>
              <a:ext cx="1943352" cy="134312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2250B3-DC82-7B12-FF2A-18D889522173}"/>
                </a:ext>
              </a:extLst>
            </p:cNvPr>
            <p:cNvSpPr txBox="1"/>
            <p:nvPr/>
          </p:nvSpPr>
          <p:spPr>
            <a:xfrm>
              <a:off x="198558" y="3920234"/>
              <a:ext cx="4040444" cy="221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MU Serif Roman" panose="02000603000000000000" pitchFamily="2" charset="0"/>
                </a:rPr>
                <a:t>Query: Is there a bottle in the image?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7EFDA5A-06FC-CB87-6591-76E0C64FA5C0}"/>
                </a:ext>
              </a:extLst>
            </p:cNvPr>
            <p:cNvSpPr/>
            <p:nvPr/>
          </p:nvSpPr>
          <p:spPr>
            <a:xfrm>
              <a:off x="706492" y="5591026"/>
              <a:ext cx="1943351" cy="269642"/>
            </a:xfrm>
            <a:prstGeom prst="roundRect">
              <a:avLst>
                <a:gd name="adj" fmla="val 7567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MU Serif Roman" panose="02000603000000000000" pitchFamily="2" charset="0"/>
                </a:rPr>
                <a:t>Qwen: No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3C0CBB8-5F05-D0B9-1E0D-EA68FB12F8F2}"/>
                </a:ext>
              </a:extLst>
            </p:cNvPr>
            <p:cNvSpPr/>
            <p:nvPr/>
          </p:nvSpPr>
          <p:spPr>
            <a:xfrm>
              <a:off x="4655002" y="5603506"/>
              <a:ext cx="1943351" cy="262190"/>
            </a:xfrm>
            <a:prstGeom prst="roundRect">
              <a:avLst>
                <a:gd name="adj" fmla="val 7567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MU Serif Roman" panose="02000603000000000000" pitchFamily="2" charset="0"/>
                </a:rPr>
                <a:t>AttWarp: Yes</a:t>
              </a:r>
              <a:endParaRPr kumimoji="0" lang="en-US" sz="13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8BC7054-6379-F5DC-3490-F3E45EB8D972}"/>
                    </a:ext>
                  </a:extLst>
                </p:cNvPr>
                <p:cNvSpPr txBox="1"/>
                <p:nvPr/>
              </p:nvSpPr>
              <p:spPr>
                <a:xfrm>
                  <a:off x="6076897" y="5570224"/>
                  <a:ext cx="705029" cy="25216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92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✅</m:t>
                        </m:r>
                      </m:oMath>
                    </m:oMathPara>
                  </a14:m>
                  <a:endPara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8BC7054-6379-F5DC-3490-F3E45EB8D9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6897" y="5570224"/>
                  <a:ext cx="705029" cy="252169"/>
                </a:xfrm>
                <a:prstGeom prst="rect">
                  <a:avLst/>
                </a:prstGeom>
                <a:blipFill>
                  <a:blip r:embed="rId5"/>
                  <a:stretch>
                    <a:fillRect t="-7143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1B3811-0FF0-51AF-595E-C705416F73EF}"/>
                </a:ext>
              </a:extLst>
            </p:cNvPr>
            <p:cNvSpPr txBox="1"/>
            <p:nvPr/>
          </p:nvSpPr>
          <p:spPr>
            <a:xfrm>
              <a:off x="2077243" y="5574915"/>
              <a:ext cx="322887" cy="29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❌</a:t>
              </a:r>
            </a:p>
          </p:txBody>
        </p:sp>
        <p:pic>
          <p:nvPicPr>
            <p:cNvPr id="18" name="Picture 17" descr="A red square in blue and orange squares&#10;&#10;AI-generated content may be incorrect.">
              <a:extLst>
                <a:ext uri="{FF2B5EF4-FFF2-40B4-BE49-F238E27FC236}">
                  <a16:creationId xmlns:a16="http://schemas.microsoft.com/office/drawing/2014/main" id="{BB140C57-34A4-4B9C-1DAF-2A711DB4C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7272" y="4224232"/>
              <a:ext cx="1930598" cy="131412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F1C244-A7B8-68CD-DB71-8E78384D65C7}"/>
              </a:ext>
            </a:extLst>
          </p:cNvPr>
          <p:cNvGrpSpPr/>
          <p:nvPr/>
        </p:nvGrpSpPr>
        <p:grpSpPr>
          <a:xfrm>
            <a:off x="415600" y="1372056"/>
            <a:ext cx="8409776" cy="2490934"/>
            <a:chOff x="415600" y="1648034"/>
            <a:chExt cx="6894024" cy="204197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30AC74-968C-1891-53A9-35B8D3D2880A}"/>
                </a:ext>
              </a:extLst>
            </p:cNvPr>
            <p:cNvSpPr txBox="1"/>
            <p:nvPr/>
          </p:nvSpPr>
          <p:spPr>
            <a:xfrm>
              <a:off x="415600" y="1648034"/>
              <a:ext cx="3768060" cy="24221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MU Serif Roman" panose="02000603000000000000" pitchFamily="2" charset="0"/>
                </a:rPr>
                <a:t>Query: What device is below the artwork?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D32780B-8CFB-DE8B-8660-27DA0E07D205}"/>
                </a:ext>
              </a:extLst>
            </p:cNvPr>
            <p:cNvSpPr/>
            <p:nvPr/>
          </p:nvSpPr>
          <p:spPr>
            <a:xfrm>
              <a:off x="625504" y="3371656"/>
              <a:ext cx="2084459" cy="306498"/>
            </a:xfrm>
            <a:prstGeom prst="roundRect">
              <a:avLst>
                <a:gd name="adj" fmla="val 7567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MU Serif Roman" panose="02000603000000000000" pitchFamily="2" charset="0"/>
                </a:rPr>
                <a:t>LLaVA: Speaker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D99884E-972C-20CD-48CC-E12CEE8ADFCC}"/>
                </a:ext>
              </a:extLst>
            </p:cNvPr>
            <p:cNvSpPr/>
            <p:nvPr/>
          </p:nvSpPr>
          <p:spPr>
            <a:xfrm>
              <a:off x="4961365" y="3378802"/>
              <a:ext cx="2098226" cy="306497"/>
            </a:xfrm>
            <a:prstGeom prst="roundRect">
              <a:avLst>
                <a:gd name="adj" fmla="val 7567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MU Serif Roman" panose="02000603000000000000" pitchFamily="2" charset="0"/>
                </a:rPr>
                <a:t>AttWarp: Television</a:t>
              </a:r>
              <a:endParaRPr kumimoji="0" lang="en-US" sz="132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MU Serif Roman" panose="02000603000000000000" pitchFamily="2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D5C6A5-2725-5AD9-2921-45589F1B3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4663" y="1960834"/>
              <a:ext cx="2098226" cy="13900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713D30-9103-D0A8-E59B-329375CE7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8654" y="1967242"/>
              <a:ext cx="2084458" cy="13809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35AB83B-745E-A0C4-85DE-20F60813931D}"/>
                    </a:ext>
                  </a:extLst>
                </p:cNvPr>
                <p:cNvSpPr txBox="1"/>
                <p:nvPr/>
              </p:nvSpPr>
              <p:spPr>
                <a:xfrm>
                  <a:off x="6604595" y="3391683"/>
                  <a:ext cx="705029" cy="2762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92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✅</m:t>
                        </m:r>
                      </m:oMath>
                    </m:oMathPara>
                  </a14:m>
                  <a:endPara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35AB83B-745E-A0C4-85DE-20F608139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4595" y="3391683"/>
                  <a:ext cx="705029" cy="276272"/>
                </a:xfrm>
                <a:prstGeom prst="rect">
                  <a:avLst/>
                </a:prstGeom>
                <a:blipFill>
                  <a:blip r:embed="rId9"/>
                  <a:stretch>
                    <a:fillRect t="-7407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DA5603-D3DB-F5B4-531C-8FBA62B358D6}"/>
                </a:ext>
              </a:extLst>
            </p:cNvPr>
            <p:cNvSpPr txBox="1"/>
            <p:nvPr/>
          </p:nvSpPr>
          <p:spPr>
            <a:xfrm>
              <a:off x="2265744" y="3372108"/>
              <a:ext cx="353751" cy="317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❌</a:t>
              </a:r>
            </a:p>
          </p:txBody>
        </p:sp>
        <p:pic>
          <p:nvPicPr>
            <p:cNvPr id="19" name="Picture 18" descr="A grid of blue and pink squares&#10;&#10;AI-generated content may be incorrect.">
              <a:extLst>
                <a:ext uri="{FF2B5EF4-FFF2-40B4-BE49-F238E27FC236}">
                  <a16:creationId xmlns:a16="http://schemas.microsoft.com/office/drawing/2014/main" id="{ECEA5789-D963-71BB-143E-284C9880F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50042" y="1960834"/>
              <a:ext cx="2084458" cy="1380953"/>
            </a:xfrm>
            <a:prstGeom prst="rect">
              <a:avLst/>
            </a:prstGeom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1352E7-FEC2-A93C-6E7C-29013C252DB0}"/>
              </a:ext>
            </a:extLst>
          </p:cNvPr>
          <p:cNvCxnSpPr>
            <a:cxnSpLocks/>
          </p:cNvCxnSpPr>
          <p:nvPr/>
        </p:nvCxnSpPr>
        <p:spPr>
          <a:xfrm>
            <a:off x="999943" y="3948254"/>
            <a:ext cx="7079345" cy="0"/>
          </a:xfrm>
          <a:prstGeom prst="straightConnector1">
            <a:avLst/>
          </a:prstGeom>
          <a:ln w="12700"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30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EAE6-E043-AEB0-D006-BFFE5202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Warping helps across the board!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CDE0A-EB24-A07C-EFD5-94A9E82D4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58DEF-46DB-B4E3-B9DC-C2975C427F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3092"/>
          <a:stretch>
            <a:fillRect/>
          </a:stretch>
        </p:blipFill>
        <p:spPr>
          <a:xfrm>
            <a:off x="415600" y="1392740"/>
            <a:ext cx="11360800" cy="1207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B0B7-D18F-98E3-4C25-120EC5B3A9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304" b="36589"/>
          <a:stretch>
            <a:fillRect/>
          </a:stretch>
        </p:blipFill>
        <p:spPr>
          <a:xfrm>
            <a:off x="415600" y="3978778"/>
            <a:ext cx="11360800" cy="793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F5AC2-F54C-24EE-A8A4-622368F422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187" b="59663"/>
          <a:stretch>
            <a:fillRect/>
          </a:stretch>
        </p:blipFill>
        <p:spPr>
          <a:xfrm>
            <a:off x="415600" y="2614614"/>
            <a:ext cx="11360800" cy="296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D64F5-CEE5-6461-E3D7-F1AB1C9473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453" b="13397"/>
          <a:stretch>
            <a:fillRect/>
          </a:stretch>
        </p:blipFill>
        <p:spPr>
          <a:xfrm>
            <a:off x="415600" y="4743351"/>
            <a:ext cx="11360800" cy="296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364C3F-D892-C027-622F-F0724019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1496" b="93724"/>
          <a:stretch>
            <a:fillRect/>
          </a:stretch>
        </p:blipFill>
        <p:spPr>
          <a:xfrm>
            <a:off x="6096000" y="1499616"/>
            <a:ext cx="5680400" cy="3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8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12669</TotalTime>
  <Words>863</Words>
  <Application>Microsoft Macintosh PowerPoint</Application>
  <PresentationFormat>Widescreen</PresentationFormat>
  <Paragraphs>135</Paragraphs>
  <Slides>16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Aptos Display</vt:lpstr>
      <vt:lpstr>Arial</vt:lpstr>
      <vt:lpstr>Cambria Math</vt:lpstr>
      <vt:lpstr>CMU SERIF ROMAN</vt:lpstr>
      <vt:lpstr>CMU SERIF ROMAN</vt:lpstr>
      <vt:lpstr>Roboto</vt:lpstr>
      <vt:lpstr>Office Theme</vt:lpstr>
      <vt:lpstr>1_Office Theme</vt:lpstr>
      <vt:lpstr>Simple Light</vt:lpstr>
      <vt:lpstr>PowerPoint Presentation</vt:lpstr>
      <vt:lpstr>VLMs err when they shouldn’t</vt:lpstr>
      <vt:lpstr>VLMs err when they shouldn’t</vt:lpstr>
      <vt:lpstr>Past works on improving VLM’s for VQA</vt:lpstr>
      <vt:lpstr>“On the right desk, what is to the left of the laptop?”</vt:lpstr>
      <vt:lpstr>A new take at foveal vision</vt:lpstr>
      <vt:lpstr>Attention-Guided Warping (AttWarp)</vt:lpstr>
      <vt:lpstr>Attention-Guided Warping (AttWarp)</vt:lpstr>
      <vt:lpstr>Warping helps across the board!</vt:lpstr>
      <vt:lpstr>Attention-Guided Warping (AttWarp-Chain)</vt:lpstr>
      <vt:lpstr>Attention-Guided Warping (AttWarp-Chain)</vt:lpstr>
      <vt:lpstr>Warping w/ Chaining helps across the board!</vt:lpstr>
      <vt:lpstr>AttWarp vs. other distorted or augmented inputs</vt:lpstr>
      <vt:lpstr>PowerPoint Presentation</vt:lpstr>
      <vt:lpstr>Insights</vt:lpstr>
      <vt:lpstr>AttWarp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Unnat Jain</dc:creator>
  <cp:lastModifiedBy>Dwip Dalal</cp:lastModifiedBy>
  <cp:revision>15</cp:revision>
  <cp:lastPrinted>2026-04-06T18:32:35Z</cp:lastPrinted>
  <dcterms:created xsi:type="dcterms:W3CDTF">2026-01-28T00:08:15Z</dcterms:created>
  <dcterms:modified xsi:type="dcterms:W3CDTF">2026-04-21T09:12:46Z</dcterms:modified>
</cp:coreProperties>
</file>